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498" r:id="rId2"/>
    <p:sldId id="839" r:id="rId3"/>
    <p:sldId id="840" r:id="rId4"/>
    <p:sldId id="518" r:id="rId5"/>
    <p:sldId id="828" r:id="rId6"/>
    <p:sldId id="500" r:id="rId7"/>
    <p:sldId id="568" r:id="rId8"/>
    <p:sldId id="571" r:id="rId9"/>
    <p:sldId id="842" r:id="rId10"/>
    <p:sldId id="829" r:id="rId11"/>
    <p:sldId id="729" r:id="rId12"/>
    <p:sldId id="524" r:id="rId13"/>
    <p:sldId id="506" r:id="rId14"/>
    <p:sldId id="537" r:id="rId15"/>
    <p:sldId id="541" r:id="rId16"/>
    <p:sldId id="557" r:id="rId17"/>
    <p:sldId id="831" r:id="rId18"/>
    <p:sldId id="525" r:id="rId19"/>
    <p:sldId id="508" r:id="rId20"/>
    <p:sldId id="509" r:id="rId21"/>
    <p:sldId id="510" r:id="rId22"/>
    <p:sldId id="542" r:id="rId23"/>
    <p:sldId id="543" r:id="rId24"/>
    <p:sldId id="844" r:id="rId25"/>
    <p:sldId id="717" r:id="rId26"/>
    <p:sldId id="718" r:id="rId27"/>
    <p:sldId id="837" r:id="rId28"/>
    <p:sldId id="743" r:id="rId29"/>
    <p:sldId id="736" r:id="rId30"/>
    <p:sldId id="257" r:id="rId31"/>
    <p:sldId id="260" r:id="rId32"/>
    <p:sldId id="258" r:id="rId33"/>
    <p:sldId id="852" r:id="rId34"/>
    <p:sldId id="845" r:id="rId35"/>
    <p:sldId id="843" r:id="rId36"/>
    <p:sldId id="746" r:id="rId37"/>
    <p:sldId id="753" r:id="rId38"/>
    <p:sldId id="846" r:id="rId39"/>
    <p:sldId id="719" r:id="rId40"/>
    <p:sldId id="848" r:id="rId41"/>
    <p:sldId id="720" r:id="rId42"/>
    <p:sldId id="750" r:id="rId43"/>
    <p:sldId id="722" r:id="rId44"/>
    <p:sldId id="833" r:id="rId45"/>
    <p:sldId id="834" r:id="rId46"/>
    <p:sldId id="528" r:id="rId47"/>
    <p:sldId id="514" r:id="rId48"/>
    <p:sldId id="560" r:id="rId49"/>
    <p:sldId id="551" r:id="rId50"/>
    <p:sldId id="549" r:id="rId51"/>
    <p:sldId id="559" r:id="rId52"/>
    <p:sldId id="550" r:id="rId53"/>
    <p:sldId id="523" r:id="rId54"/>
    <p:sldId id="849" r:id="rId55"/>
    <p:sldId id="847" r:id="rId56"/>
    <p:sldId id="544" r:id="rId57"/>
    <p:sldId id="545" r:id="rId58"/>
    <p:sldId id="546" r:id="rId59"/>
    <p:sldId id="547" r:id="rId60"/>
    <p:sldId id="554" r:id="rId61"/>
    <p:sldId id="832" r:id="rId62"/>
    <p:sldId id="540" r:id="rId63"/>
    <p:sldId id="835" r:id="rId64"/>
    <p:sldId id="850" r:id="rId65"/>
    <p:sldId id="755" r:id="rId66"/>
    <p:sldId id="756" r:id="rId67"/>
    <p:sldId id="757" r:id="rId68"/>
    <p:sldId id="758" r:id="rId69"/>
    <p:sldId id="851" r:id="rId70"/>
    <p:sldId id="563" r:id="rId7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FF99"/>
    <a:srgbClr val="CC0000"/>
    <a:srgbClr val="000066"/>
    <a:srgbClr val="FCFF1C"/>
    <a:srgbClr val="FF0000"/>
    <a:srgbClr val="6666FF"/>
    <a:srgbClr val="1C1C1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35" autoAdjust="0"/>
    <p:restoredTop sz="96132" autoAdjust="0"/>
  </p:normalViewPr>
  <p:slideViewPr>
    <p:cSldViewPr snapToGrid="0" snapToObjects="1">
      <p:cViewPr varScale="1">
        <p:scale>
          <a:sx n="154" d="100"/>
          <a:sy n="154" d="100"/>
        </p:scale>
        <p:origin x="4464" y="138"/>
      </p:cViewPr>
      <p:guideLst>
        <p:guide orient="horz" pos="2160"/>
        <p:guide pos="2880"/>
      </p:guideLst>
    </p:cSldViewPr>
  </p:slideViewPr>
  <p:outlineViewPr>
    <p:cViewPr>
      <p:scale>
        <a:sx n="33" d="100"/>
        <a:sy n="33" d="100"/>
      </p:scale>
      <p:origin x="0" y="4992"/>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921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EA399FEA-7677-435E-B27C-BCF52BBF7040}" type="datetimeFigureOut">
              <a:rPr lang="en-US"/>
              <a:pPr>
                <a:defRPr/>
              </a:pPr>
              <a:t>9/13/2019</a:t>
            </a:fld>
            <a:endParaRPr lang="en-US"/>
          </a:p>
        </p:txBody>
      </p:sp>
      <p:sp>
        <p:nvSpPr>
          <p:cNvPr id="3921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921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9142201-B793-40D1-A572-FA1428D86FC4}" type="slidenum">
              <a:rPr lang="en-US"/>
              <a:pPr>
                <a:defRPr/>
              </a:pPr>
              <a:t>‹#›</a:t>
            </a:fld>
            <a:endParaRPr lang="en-US"/>
          </a:p>
        </p:txBody>
      </p:sp>
    </p:spTree>
    <p:extLst>
      <p:ext uri="{BB962C8B-B14F-4D97-AF65-F5344CB8AC3E}">
        <p14:creationId xmlns:p14="http://schemas.microsoft.com/office/powerpoint/2010/main" val="1470405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B6C8C6E-6C1A-47D7-B39D-9EF1C1F9F912}" type="datetimeFigureOut">
              <a:rPr lang="en-US"/>
              <a:pPr>
                <a:defRPr/>
              </a:pPr>
              <a:t>9/13/2019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AA7AE32-6681-4BD5-A4AE-4B845C62CEB3}" type="slidenum">
              <a:rPr lang="en-US"/>
              <a:pPr>
                <a:defRPr/>
              </a:pPr>
              <a:t>‹#›</a:t>
            </a:fld>
            <a:endParaRPr lang="en-US"/>
          </a:p>
        </p:txBody>
      </p:sp>
    </p:spTree>
    <p:extLst>
      <p:ext uri="{BB962C8B-B14F-4D97-AF65-F5344CB8AC3E}">
        <p14:creationId xmlns:p14="http://schemas.microsoft.com/office/powerpoint/2010/main" val="36824461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6C9CF-08D4-2045-BC83-2A0A70ECB511}" type="slidenum">
              <a:rPr lang="en-US"/>
              <a:pPr>
                <a:defRPr/>
              </a:pPr>
              <a:t>1</a:t>
            </a:fld>
            <a:endParaRPr lang="en-US"/>
          </a:p>
        </p:txBody>
      </p:sp>
      <p:sp>
        <p:nvSpPr>
          <p:cNvPr id="397314" name="Rectangle 2"/>
          <p:cNvSpPr>
            <a:spLocks noGrp="1" noRot="1" noChangeAspect="1" noChangeArrowheads="1" noTextEdit="1"/>
          </p:cNvSpPr>
          <p:nvPr>
            <p:ph type="sldImg"/>
          </p:nvPr>
        </p:nvSpPr>
        <p:spPr>
          <a:xfrm>
            <a:off x="1143000" y="684213"/>
            <a:ext cx="4573588" cy="3430587"/>
          </a:xfrm>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xfrm>
            <a:off x="685800" y="4343400"/>
            <a:ext cx="5486400" cy="4116388"/>
          </a:xfrm>
        </p:spPr>
        <p:txBody>
          <a:bodyPr/>
          <a:lstStyle/>
          <a:p>
            <a:pPr eaLnBrk="1" hangingPunct="1">
              <a:defRPr/>
            </a:pPr>
            <a:r>
              <a:rPr lang="en-US" dirty="0">
                <a:cs typeface="Times New Roman" charset="0"/>
              </a:rPr>
              <a:t>On of my favorite poets, the Indian write, </a:t>
            </a:r>
            <a:r>
              <a:rPr lang="en-US" dirty="0" err="1">
                <a:cs typeface="Times New Roman" charset="0"/>
              </a:rPr>
              <a:t>Rab</a:t>
            </a:r>
            <a:r>
              <a:rPr lang="en-US" dirty="0">
                <a:cs typeface="Times New Roman" charset="0"/>
              </a:rPr>
              <a:t> </a:t>
            </a:r>
            <a:r>
              <a:rPr lang="en-US" dirty="0" err="1">
                <a:cs typeface="Times New Roman" charset="0"/>
              </a:rPr>
              <a:t>tagore</a:t>
            </a:r>
            <a:r>
              <a:rPr lang="en-US" dirty="0">
                <a:cs typeface="Times New Roman" charset="0"/>
              </a:rPr>
              <a:t>,  </a:t>
            </a:r>
            <a:r>
              <a:rPr lang="en-US" dirty="0" err="1">
                <a:cs typeface="Times New Roman" charset="0"/>
              </a:rPr>
              <a:t>wrote:The</a:t>
            </a:r>
            <a:r>
              <a:rPr lang="en-US" dirty="0">
                <a:cs typeface="Times New Roman" charset="0"/>
              </a:rPr>
              <a:t> </a:t>
            </a:r>
            <a:r>
              <a:rPr lang="en-US" dirty="0" err="1">
                <a:cs typeface="Times New Roman" charset="0"/>
              </a:rPr>
              <a:t>tapesty</a:t>
            </a:r>
            <a:r>
              <a:rPr lang="en-US" dirty="0">
                <a:cs typeface="Times New Roman" charset="0"/>
              </a:rPr>
              <a:t> of life</a:t>
            </a:r>
            <a:r>
              <a:rPr lang="ja-JP" altLang="en-US" dirty="0">
                <a:latin typeface="Arial"/>
                <a:cs typeface="Times New Roman" charset="0"/>
              </a:rPr>
              <a:t>’</a:t>
            </a:r>
            <a:r>
              <a:rPr lang="en-US" dirty="0">
                <a:cs typeface="Times New Roman" charset="0"/>
              </a:rPr>
              <a:t>s story is woven with the threads of life</a:t>
            </a:r>
            <a:r>
              <a:rPr lang="ja-JP" altLang="en-US" dirty="0">
                <a:latin typeface="Arial"/>
                <a:cs typeface="Times New Roman" charset="0"/>
              </a:rPr>
              <a:t>’</a:t>
            </a:r>
            <a:r>
              <a:rPr lang="en-US" dirty="0">
                <a:cs typeface="Times New Roman" charset="0"/>
              </a:rPr>
              <a:t>s ties, ever breaking and joining. </a:t>
            </a:r>
          </a:p>
          <a:p>
            <a:pPr eaLnBrk="1" hangingPunct="1">
              <a:defRPr/>
            </a:pPr>
            <a:endParaRPr lang="en-US" dirty="0">
              <a:cs typeface="Times New Roman" charset="0"/>
            </a:endParaRPr>
          </a:p>
          <a:p>
            <a:pPr eaLnBrk="1" hangingPunct="1">
              <a:defRPr/>
            </a:pPr>
            <a:r>
              <a:rPr lang="en-US" dirty="0">
                <a:cs typeface="Times New Roman" charset="0"/>
              </a:rPr>
              <a:t>So today will take a look at one of life</a:t>
            </a:r>
            <a:r>
              <a:rPr lang="ja-JP" altLang="en-US" dirty="0">
                <a:latin typeface="Arial"/>
                <a:cs typeface="Times New Roman" charset="0"/>
              </a:rPr>
              <a:t>’</a:t>
            </a:r>
            <a:r>
              <a:rPr lang="en-US" dirty="0">
                <a:cs typeface="Times New Roman" charset="0"/>
              </a:rPr>
              <a:t>s tapestry – forest ecosystems – and examine those threads. </a:t>
            </a:r>
          </a:p>
          <a:p>
            <a:pPr eaLnBrk="1" hangingPunct="1">
              <a:defRPr/>
            </a:pPr>
            <a:r>
              <a:rPr lang="en-US" dirty="0">
                <a:cs typeface="Times New Roman" charset="0"/>
              </a:rPr>
              <a:t>Start by introducing myself, my background, my research</a:t>
            </a:r>
          </a:p>
          <a:p>
            <a:pPr eaLnBrk="1" hangingPunct="1">
              <a:defRPr/>
            </a:pPr>
            <a:r>
              <a:rPr lang="en-US" dirty="0">
                <a:cs typeface="Times New Roman" charset="0"/>
              </a:rPr>
              <a:t>Discuss ways of communicating, </a:t>
            </a:r>
            <a:r>
              <a:rPr lang="en-US" dirty="0" err="1">
                <a:cs typeface="Times New Roman" charset="0"/>
              </a:rPr>
              <a:t>espec</a:t>
            </a:r>
            <a:r>
              <a:rPr lang="en-US" dirty="0">
                <a:cs typeface="Times New Roman" charset="0"/>
              </a:rPr>
              <a:t> to non-traditional audiences,</a:t>
            </a:r>
          </a:p>
          <a:p>
            <a:pPr eaLnBrk="1" hangingPunct="1">
              <a:defRPr/>
            </a:pPr>
            <a:r>
              <a:rPr lang="en-US" dirty="0">
                <a:cs typeface="Times New Roman" charset="0"/>
              </a:rPr>
              <a:t>Put some thoughts out on why trees are so special</a:t>
            </a:r>
          </a:p>
          <a:p>
            <a:pPr eaLnBrk="1" hangingPunct="1">
              <a:defRPr/>
            </a:pPr>
            <a:r>
              <a:rPr lang="en-US" dirty="0">
                <a:cs typeface="Times New Roman" charset="0"/>
              </a:rPr>
              <a:t>End with an exercise to articulate our favorite trees, and the threads that might join in discovering that.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ADCAF5D4-C8E5-8041-B9F4-3A585E11024F}" type="slidenum">
              <a:rPr lang="en-US"/>
              <a:pPr/>
              <a:t>14</a:t>
            </a:fld>
            <a:endParaRPr lang="en-US"/>
          </a:p>
        </p:txBody>
      </p:sp>
      <p:sp>
        <p:nvSpPr>
          <p:cNvPr id="49154" name="Rectangle 1"/>
          <p:cNvSpPr>
            <a:spLocks noGrp="1" noRot="1" noChangeAspect="1" noChangeArrowheads="1" noTextEdit="1"/>
          </p:cNvSpPr>
          <p:nvPr>
            <p:ph type="sldImg"/>
          </p:nvPr>
        </p:nvSpPr>
        <p:spPr>
          <a:solidFill>
            <a:srgbClr val="FFFFFF"/>
          </a:solidFill>
          <a:ln/>
        </p:spPr>
      </p:sp>
      <p:sp>
        <p:nvSpPr>
          <p:cNvPr id="4915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9688" eaLnBrk="1" hangingPunct="1"/>
            <a:r>
              <a:rPr lang="en-US">
                <a:solidFill>
                  <a:srgbClr val="000000"/>
                </a:solidFill>
                <a:latin typeface="Helvetica" charset="0"/>
                <a:sym typeface="Helvetica" charset="0"/>
              </a:rPr>
              <a:t>We also provide paper handouts of materials that are relevant to each lecture so that the offenders can learn more about the topic on their own time. These materials are eagerly taken, no matter what the topic. </a:t>
            </a:r>
          </a:p>
          <a:p>
            <a:pPr marL="39688" eaLnBrk="1" hangingPunct="1"/>
            <a:endParaRPr lang="en-US">
              <a:solidFill>
                <a:srgbClr val="000000"/>
              </a:solidFill>
              <a:latin typeface="Helvetica" charset="0"/>
              <a:sym typeface="Helvetica" charset="0"/>
            </a:endParaRPr>
          </a:p>
          <a:p>
            <a:pPr marL="39688" eaLnBrk="1" hangingPunct="1"/>
            <a:endParaRPr lang="en-US">
              <a:solidFill>
                <a:srgbClr val="000000"/>
              </a:solidFill>
              <a:latin typeface="Helvetica" charset="0"/>
              <a:sym typeface="Helvetica" charset="0"/>
            </a:endParaRPr>
          </a:p>
        </p:txBody>
      </p:sp>
    </p:spTree>
    <p:extLst>
      <p:ext uri="{BB962C8B-B14F-4D97-AF65-F5344CB8AC3E}">
        <p14:creationId xmlns:p14="http://schemas.microsoft.com/office/powerpoint/2010/main" val="321691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18</a:t>
            </a:fld>
            <a:endParaRPr lang="en-US"/>
          </a:p>
        </p:txBody>
      </p:sp>
    </p:spTree>
    <p:extLst>
      <p:ext uri="{BB962C8B-B14F-4D97-AF65-F5344CB8AC3E}">
        <p14:creationId xmlns:p14="http://schemas.microsoft.com/office/powerpoint/2010/main" val="41771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atin typeface="Calibri" charset="0"/>
              </a:rPr>
              <a:t>Offenders at Cedar Creek Corrections Center, seen here, are rearing nearly 200 endangered Oregon spotted frogs this year.  </a:t>
            </a:r>
          </a:p>
          <a:p>
            <a:pPr eaLnBrk="1" hangingPunct="1">
              <a:spcBef>
                <a:spcPct val="0"/>
              </a:spcBef>
              <a:buFontTx/>
              <a:buChar char="•"/>
            </a:pPr>
            <a:r>
              <a:rPr lang="en-US">
                <a:latin typeface="Calibri" charset="0"/>
              </a:rPr>
              <a:t>Over the last three seasons they have consistently grown frogs to maturity in one season and raised significantly larger frogs than the trained professionals at three other zoos doing the same work.  </a:t>
            </a:r>
          </a:p>
          <a:p>
            <a:pPr eaLnBrk="1" hangingPunct="1">
              <a:spcBef>
                <a:spcPct val="0"/>
              </a:spcBef>
              <a:buFontTx/>
              <a:buChar char="•"/>
            </a:pPr>
            <a:r>
              <a:rPr lang="en-US">
                <a:latin typeface="Calibri" charset="0"/>
              </a:rPr>
              <a:t>A team including a Senior Scientist at the WA State Department of Fish and Wildlife, a graduate student intern, and a staff member at the Correction Center support the offenders with the captive rearing and research projects. </a:t>
            </a:r>
          </a:p>
          <a:p>
            <a:pPr eaLnBrk="1" hangingPunct="1">
              <a:spcBef>
                <a:spcPct val="0"/>
              </a:spcBef>
              <a:buFontTx/>
              <a:buChar char="•"/>
            </a:pPr>
            <a:r>
              <a:rPr lang="en-US">
                <a:latin typeface="Calibri" charset="0"/>
              </a:rPr>
              <a:t>They have raised over 160 frogs to adulthood and achieved a remarkably high 85%+ survivorship each year</a:t>
            </a:r>
          </a:p>
          <a:p>
            <a:pPr eaLnBrk="1" hangingPunct="1">
              <a:spcBef>
                <a:spcPct val="0"/>
              </a:spcBef>
              <a:buFontTx/>
              <a:buChar char="•"/>
            </a:pPr>
            <a:endParaRPr lang="en-US">
              <a:latin typeface="Calibri" charset="0"/>
            </a:endParaRPr>
          </a:p>
        </p:txBody>
      </p:sp>
      <p:sp>
        <p:nvSpPr>
          <p:cNvPr id="46083" name="Slide Number Placeholder 3"/>
          <p:cNvSpPr txBox="1">
            <a:spLocks noGrp="1"/>
          </p:cNvSpPr>
          <p:nvPr/>
        </p:nvSpPr>
        <p:spPr bwMode="auto">
          <a:xfrm>
            <a:off x="3884027" y="8685071"/>
            <a:ext cx="2972421" cy="457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7258DECF-4123-D949-8397-CEB7B0BE023B}" type="slidenum">
              <a:rPr lang="en-US" sz="1200">
                <a:latin typeface="Calibri" charset="0"/>
              </a:rPr>
              <a:pPr algn="r"/>
              <a:t>19</a:t>
            </a:fld>
            <a:endParaRPr lang="en-US" sz="1200">
              <a:latin typeface="Calibri" charset="0"/>
            </a:endParaRPr>
          </a:p>
        </p:txBody>
      </p:sp>
    </p:spTree>
    <p:extLst>
      <p:ext uri="{BB962C8B-B14F-4D97-AF65-F5344CB8AC3E}">
        <p14:creationId xmlns:p14="http://schemas.microsoft.com/office/powerpoint/2010/main" val="2079746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6E0C8E-E70B-E047-8ED5-9B577C997CB7}" type="slidenum">
              <a:rPr lang="en-US"/>
              <a:pPr>
                <a:defRPr/>
              </a:pPr>
              <a:t>21</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p:txBody>
          <a:bodyPr/>
          <a:lstStyle/>
          <a:p>
            <a:pPr eaLnBrk="1" hangingPunct="1">
              <a:defRPr/>
            </a:pPr>
            <a:r>
              <a:rPr lang="en-US">
                <a:cs typeface="+mn-cs"/>
              </a:rPr>
              <a:t>Butterfly Technician and Dennis</a:t>
            </a:r>
          </a:p>
        </p:txBody>
      </p:sp>
    </p:spTree>
    <p:extLst>
      <p:ext uri="{BB962C8B-B14F-4D97-AF65-F5344CB8AC3E}">
        <p14:creationId xmlns:p14="http://schemas.microsoft.com/office/powerpoint/2010/main" val="1984580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to participate in national efforts to conserve American </a:t>
            </a:r>
            <a:r>
              <a:rPr lang="en-US" dirty="0" err="1"/>
              <a:t>Ketral</a:t>
            </a:r>
            <a:r>
              <a:rPr lang="en-US" dirty="0"/>
              <a:t> (Falco </a:t>
            </a:r>
            <a:r>
              <a:rPr lang="en-US" dirty="0" err="1"/>
              <a:t>sparverius</a:t>
            </a:r>
            <a:r>
              <a:rPr lang="en-US" dirty="0"/>
              <a:t>), native ot </a:t>
            </a:r>
            <a:r>
              <a:rPr lang="en-US" dirty="0" err="1"/>
              <a:t>Uah</a:t>
            </a:r>
            <a:r>
              <a:rPr lang="en-US" dirty="0"/>
              <a:t>. 14 boxes on</a:t>
            </a:r>
            <a:r>
              <a:rPr lang="en-US" baseline="0" dirty="0"/>
              <a:t> jail </a:t>
            </a:r>
            <a:r>
              <a:rPr lang="en-US" baseline="0" dirty="0" err="1"/>
              <a:t>propoert</a:t>
            </a:r>
            <a:r>
              <a:rPr lang="en-US" baseline="0" dirty="0"/>
              <a:t>, will be </a:t>
            </a:r>
            <a:r>
              <a:rPr lang="en-US" baseline="0" dirty="0" err="1"/>
              <a:t>montoryed</a:t>
            </a:r>
            <a:r>
              <a:rPr lang="en-US" baseline="0" dirty="0"/>
              <a:t> by </a:t>
            </a:r>
            <a:r>
              <a:rPr lang="en-US" baseline="0" dirty="0" err="1"/>
              <a:t>imates</a:t>
            </a:r>
            <a:r>
              <a:rPr lang="en-US" baseline="0" dirty="0"/>
              <a:t>. </a:t>
            </a:r>
            <a:r>
              <a:rPr lang="en-US" baseline="0" dirty="0" err="1"/>
              <a:t>Joines</a:t>
            </a:r>
            <a:r>
              <a:rPr lang="en-US" baseline="0" dirty="0"/>
              <a:t> citizen science project by American </a:t>
            </a:r>
            <a:r>
              <a:rPr lang="en-US" baseline="0" dirty="0" err="1"/>
              <a:t>Ketrel</a:t>
            </a:r>
            <a:r>
              <a:rPr lang="en-US" baseline="0" dirty="0"/>
              <a:t> </a:t>
            </a:r>
            <a:r>
              <a:rPr lang="en-US" baseline="0" dirty="0" err="1"/>
              <a:t>Partnershp</a:t>
            </a:r>
            <a:r>
              <a:rPr lang="en-US" baseline="0" dirty="0"/>
              <a:t>, location, young, can band birds. By contributing – they join other citizens to understand why AK is declining and help researchers develop effective conservation strategies. </a:t>
            </a:r>
            <a:endParaRPr lang="en-US" dirty="0"/>
          </a:p>
        </p:txBody>
      </p:sp>
      <p:sp>
        <p:nvSpPr>
          <p:cNvPr id="4" name="Slide Number Placeholder 3"/>
          <p:cNvSpPr>
            <a:spLocks noGrp="1"/>
          </p:cNvSpPr>
          <p:nvPr>
            <p:ph type="sldNum" sz="quarter" idx="10"/>
          </p:nvPr>
        </p:nvSpPr>
        <p:spPr/>
        <p:txBody>
          <a:bodyPr/>
          <a:lstStyle/>
          <a:p>
            <a:fld id="{85C1D34B-510F-A14E-9FAC-5149E91C3604}" type="slidenum">
              <a:rPr lang="en-US" smtClean="0"/>
              <a:t>22</a:t>
            </a:fld>
            <a:endParaRPr lang="en-US"/>
          </a:p>
        </p:txBody>
      </p:sp>
    </p:spTree>
    <p:extLst>
      <p:ext uri="{BB962C8B-B14F-4D97-AF65-F5344CB8AC3E}">
        <p14:creationId xmlns:p14="http://schemas.microsoft.com/office/powerpoint/2010/main" val="89818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E49166-A5A2-4CBC-8A41-2EEDEC3C8879}" type="slidenum">
              <a:rPr lang="en-US" smtClean="0"/>
              <a:pPr>
                <a:defRPr/>
              </a:pPr>
              <a:t>23</a:t>
            </a:fld>
            <a:endParaRPr lang="en-US"/>
          </a:p>
        </p:txBody>
      </p:sp>
    </p:spTree>
    <p:extLst>
      <p:ext uri="{BB962C8B-B14F-4D97-AF65-F5344CB8AC3E}">
        <p14:creationId xmlns:p14="http://schemas.microsoft.com/office/powerpoint/2010/main" val="209095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24</a:t>
            </a:fld>
            <a:endParaRPr lang="en-US"/>
          </a:p>
        </p:txBody>
      </p:sp>
    </p:spTree>
    <p:extLst>
      <p:ext uri="{BB962C8B-B14F-4D97-AF65-F5344CB8AC3E}">
        <p14:creationId xmlns:p14="http://schemas.microsoft.com/office/powerpoint/2010/main" val="428937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34</a:t>
            </a:fld>
            <a:endParaRPr lang="en-US"/>
          </a:p>
        </p:txBody>
      </p:sp>
    </p:spTree>
    <p:extLst>
      <p:ext uri="{BB962C8B-B14F-4D97-AF65-F5344CB8AC3E}">
        <p14:creationId xmlns:p14="http://schemas.microsoft.com/office/powerpoint/2010/main" val="3424065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46</a:t>
            </a:fld>
            <a:endParaRPr lang="en-US"/>
          </a:p>
        </p:txBody>
      </p:sp>
    </p:spTree>
    <p:extLst>
      <p:ext uri="{BB962C8B-B14F-4D97-AF65-F5344CB8AC3E}">
        <p14:creationId xmlns:p14="http://schemas.microsoft.com/office/powerpoint/2010/main" val="3834716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EE14F-75F7-2340-9E63-1AF56F6FC326}" type="slidenum">
              <a:rPr lang="en-US"/>
              <a:pPr/>
              <a:t>47</a:t>
            </a:fld>
            <a:endParaRPr lang="en-US"/>
          </a:p>
        </p:txBody>
      </p:sp>
      <p:sp>
        <p:nvSpPr>
          <p:cNvPr id="7170" name="Rectangle 1"/>
          <p:cNvSpPr>
            <a:spLocks noGrp="1" noRot="1" noChangeAspect="1" noChangeArrowheads="1" noTextEdit="1"/>
          </p:cNvSpPr>
          <p:nvPr>
            <p:ph type="sldImg"/>
          </p:nvPr>
        </p:nvSpPr>
        <p:spPr>
          <a:xfrm>
            <a:off x="1143000" y="684213"/>
            <a:ext cx="4573588" cy="3430587"/>
          </a:xfrm>
          <a:solidFill>
            <a:srgbClr val="FFFFFF"/>
          </a:solidFill>
          <a:ln/>
          <a:extLst>
            <a:ext uri="{FAA26D3D-D897-4be2-8F04-BA451C77F1D7}">
              <ma14:placeholderFlag xmlns:ma14="http://schemas.microsoft.com/office/mac/drawingml/2011/main" xmlns="" val="1"/>
            </a:ext>
          </a:extLst>
        </p:spPr>
      </p:sp>
      <p:sp>
        <p:nvSpPr>
          <p:cNvPr id="7171" name="Rectangle 2"/>
          <p:cNvSpPr>
            <a:spLocks noGrp="1" noChangeArrowheads="1"/>
          </p:cNvSpPr>
          <p:nvPr>
            <p:ph type="body" idx="1"/>
          </p:nvPr>
        </p:nvSpPr>
        <p:spPr>
          <a:xfrm>
            <a:off x="685800" y="4344988"/>
            <a:ext cx="5486400" cy="4114800"/>
          </a:xfrm>
          <a:noFill/>
          <a:ln/>
        </p:spPr>
        <p:txBody>
          <a:bodyPr lIns="89902" tIns="44950" rIns="89902" bIns="44950"/>
          <a:lstStyle/>
          <a:p>
            <a:pPr marL="39688"/>
            <a:r>
              <a:rPr lang="en-US">
                <a:solidFill>
                  <a:srgbClr val="000000"/>
                </a:solidFill>
                <a:latin typeface="Helvetica" charset="0"/>
                <a:sym typeface="Helvetica" charset="0"/>
              </a:rPr>
              <a:t>Cells are bare, no imagery at all. </a:t>
            </a:r>
          </a:p>
        </p:txBody>
      </p:sp>
    </p:spTree>
    <p:extLst>
      <p:ext uri="{BB962C8B-B14F-4D97-AF65-F5344CB8AC3E}">
        <p14:creationId xmlns:p14="http://schemas.microsoft.com/office/powerpoint/2010/main" val="415459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6C9CF-08D4-2045-BC83-2A0A70ECB511}" type="slidenum">
              <a:rPr lang="en-US"/>
              <a:pPr>
                <a:defRPr/>
              </a:pPr>
              <a:t>2</a:t>
            </a:fld>
            <a:endParaRPr lang="en-US"/>
          </a:p>
        </p:txBody>
      </p:sp>
      <p:sp>
        <p:nvSpPr>
          <p:cNvPr id="397314" name="Rectangle 2"/>
          <p:cNvSpPr>
            <a:spLocks noGrp="1" noRot="1" noChangeAspect="1" noChangeArrowheads="1" noTextEdit="1"/>
          </p:cNvSpPr>
          <p:nvPr>
            <p:ph type="sldImg"/>
          </p:nvPr>
        </p:nvSpPr>
        <p:spPr>
          <a:xfrm>
            <a:off x="1143000" y="684213"/>
            <a:ext cx="4573588" cy="3430587"/>
          </a:xfrm>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xfrm>
            <a:off x="685800" y="4343400"/>
            <a:ext cx="5486400" cy="4116388"/>
          </a:xfrm>
        </p:spPr>
        <p:txBody>
          <a:bodyPr/>
          <a:lstStyle/>
          <a:p>
            <a:pPr eaLnBrk="1" hangingPunct="1">
              <a:defRPr/>
            </a:pPr>
            <a:r>
              <a:rPr lang="en-US" dirty="0">
                <a:cs typeface="Times New Roman" charset="0"/>
              </a:rPr>
              <a:t>On of my favorite poets, the Indian write, </a:t>
            </a:r>
            <a:r>
              <a:rPr lang="en-US" dirty="0" err="1">
                <a:cs typeface="Times New Roman" charset="0"/>
              </a:rPr>
              <a:t>Rab</a:t>
            </a:r>
            <a:r>
              <a:rPr lang="en-US" dirty="0">
                <a:cs typeface="Times New Roman" charset="0"/>
              </a:rPr>
              <a:t> </a:t>
            </a:r>
            <a:r>
              <a:rPr lang="en-US" dirty="0" err="1">
                <a:cs typeface="Times New Roman" charset="0"/>
              </a:rPr>
              <a:t>tagore</a:t>
            </a:r>
            <a:r>
              <a:rPr lang="en-US" dirty="0">
                <a:cs typeface="Times New Roman" charset="0"/>
              </a:rPr>
              <a:t>,  </a:t>
            </a:r>
            <a:r>
              <a:rPr lang="en-US" dirty="0" err="1">
                <a:cs typeface="Times New Roman" charset="0"/>
              </a:rPr>
              <a:t>wrote:The</a:t>
            </a:r>
            <a:r>
              <a:rPr lang="en-US" dirty="0">
                <a:cs typeface="Times New Roman" charset="0"/>
              </a:rPr>
              <a:t> </a:t>
            </a:r>
            <a:r>
              <a:rPr lang="en-US" dirty="0" err="1">
                <a:cs typeface="Times New Roman" charset="0"/>
              </a:rPr>
              <a:t>tapesty</a:t>
            </a:r>
            <a:r>
              <a:rPr lang="en-US" dirty="0">
                <a:cs typeface="Times New Roman" charset="0"/>
              </a:rPr>
              <a:t> of life</a:t>
            </a:r>
            <a:r>
              <a:rPr lang="ja-JP" altLang="en-US" dirty="0">
                <a:latin typeface="Arial"/>
                <a:cs typeface="Times New Roman" charset="0"/>
              </a:rPr>
              <a:t>’</a:t>
            </a:r>
            <a:r>
              <a:rPr lang="en-US" dirty="0">
                <a:cs typeface="Times New Roman" charset="0"/>
              </a:rPr>
              <a:t>s story is woven with the threads of life</a:t>
            </a:r>
            <a:r>
              <a:rPr lang="ja-JP" altLang="en-US" dirty="0">
                <a:latin typeface="Arial"/>
                <a:cs typeface="Times New Roman" charset="0"/>
              </a:rPr>
              <a:t>’</a:t>
            </a:r>
            <a:r>
              <a:rPr lang="en-US" dirty="0">
                <a:cs typeface="Times New Roman" charset="0"/>
              </a:rPr>
              <a:t>s ties, ever breaking and joining. </a:t>
            </a:r>
          </a:p>
          <a:p>
            <a:pPr eaLnBrk="1" hangingPunct="1">
              <a:defRPr/>
            </a:pPr>
            <a:endParaRPr lang="en-US" dirty="0">
              <a:cs typeface="Times New Roman" charset="0"/>
            </a:endParaRPr>
          </a:p>
          <a:p>
            <a:pPr eaLnBrk="1" hangingPunct="1">
              <a:defRPr/>
            </a:pPr>
            <a:r>
              <a:rPr lang="en-US" dirty="0">
                <a:cs typeface="Times New Roman" charset="0"/>
              </a:rPr>
              <a:t>So today will take a look at one of life</a:t>
            </a:r>
            <a:r>
              <a:rPr lang="ja-JP" altLang="en-US" dirty="0">
                <a:latin typeface="Arial"/>
                <a:cs typeface="Times New Roman" charset="0"/>
              </a:rPr>
              <a:t>’</a:t>
            </a:r>
            <a:r>
              <a:rPr lang="en-US" dirty="0">
                <a:cs typeface="Times New Roman" charset="0"/>
              </a:rPr>
              <a:t>s tapestry – forest ecosystems – and examine those threads. </a:t>
            </a:r>
          </a:p>
          <a:p>
            <a:pPr eaLnBrk="1" hangingPunct="1">
              <a:defRPr/>
            </a:pPr>
            <a:r>
              <a:rPr lang="en-US" dirty="0">
                <a:cs typeface="Times New Roman" charset="0"/>
              </a:rPr>
              <a:t>Start by introducing myself, my background, my research</a:t>
            </a:r>
          </a:p>
          <a:p>
            <a:pPr eaLnBrk="1" hangingPunct="1">
              <a:defRPr/>
            </a:pPr>
            <a:r>
              <a:rPr lang="en-US" dirty="0">
                <a:cs typeface="Times New Roman" charset="0"/>
              </a:rPr>
              <a:t>Discuss ways of communicating, </a:t>
            </a:r>
            <a:r>
              <a:rPr lang="en-US" dirty="0" err="1">
                <a:cs typeface="Times New Roman" charset="0"/>
              </a:rPr>
              <a:t>espec</a:t>
            </a:r>
            <a:r>
              <a:rPr lang="en-US" dirty="0">
                <a:cs typeface="Times New Roman" charset="0"/>
              </a:rPr>
              <a:t> to non-traditional audiences,</a:t>
            </a:r>
          </a:p>
          <a:p>
            <a:pPr eaLnBrk="1" hangingPunct="1">
              <a:defRPr/>
            </a:pPr>
            <a:r>
              <a:rPr lang="en-US" dirty="0">
                <a:cs typeface="Times New Roman" charset="0"/>
              </a:rPr>
              <a:t>Put some thoughts out on why trees are so special</a:t>
            </a:r>
          </a:p>
          <a:p>
            <a:pPr eaLnBrk="1" hangingPunct="1">
              <a:defRPr/>
            </a:pPr>
            <a:r>
              <a:rPr lang="en-US" dirty="0">
                <a:cs typeface="Times New Roman" charset="0"/>
              </a:rPr>
              <a:t>End with an exercise to articulate our favorite trees, and the threads that might join in discovering that. </a:t>
            </a:r>
          </a:p>
        </p:txBody>
      </p:sp>
    </p:spTree>
    <p:extLst>
      <p:ext uri="{BB962C8B-B14F-4D97-AF65-F5344CB8AC3E}">
        <p14:creationId xmlns:p14="http://schemas.microsoft.com/office/powerpoint/2010/main" val="3571836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terribly surprising. You are no doubt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familiaer</a:t>
            </a:r>
            <a:r>
              <a:rPr lang="en-US" sz="1200" kern="1200" baseline="0" dirty="0">
                <a:solidFill>
                  <a:schemeClr val="tx1"/>
                </a:solidFill>
                <a:effectLst/>
                <a:latin typeface="+mn-lt"/>
                <a:ea typeface="+mn-ea"/>
                <a:cs typeface="+mn-cs"/>
              </a:rPr>
              <a:t> with </a:t>
            </a:r>
            <a:r>
              <a:rPr lang="en-US" sz="1200" kern="1200" dirty="0">
                <a:solidFill>
                  <a:schemeClr val="tx1"/>
                </a:solidFill>
                <a:effectLst/>
                <a:latin typeface="+mn-lt"/>
                <a:ea typeface="+mn-ea"/>
                <a:cs typeface="+mn-cs"/>
              </a:rPr>
              <a:t>Psychological aspects of</a:t>
            </a:r>
            <a:r>
              <a:rPr lang="en-US" sz="1200" kern="1200" baseline="0" dirty="0">
                <a:solidFill>
                  <a:schemeClr val="tx1"/>
                </a:solidFill>
                <a:effectLst/>
                <a:latin typeface="+mn-lt"/>
                <a:ea typeface="+mn-ea"/>
                <a:cs typeface="+mn-cs"/>
              </a:rPr>
              <a:t> nature In1984, behavioral psychologist Roger Ulrich elegantly demonstrated that patients recovered faster, with fewer complaints, complications, narcotic drugs when they had a</a:t>
            </a:r>
            <a:r>
              <a:rPr lang="en-US" sz="1200" kern="1200" dirty="0">
                <a:solidFill>
                  <a:schemeClr val="tx1"/>
                </a:solidFill>
                <a:effectLst/>
                <a:latin typeface="+mn-lt"/>
                <a:ea typeface="+mn-ea"/>
                <a:cs typeface="+mn-cs"/>
              </a:rPr>
              <a:t> view of trees out the window versus a vie</a:t>
            </a:r>
            <a:r>
              <a:rPr lang="en-US" sz="1200" kern="1200" baseline="0" dirty="0">
                <a:solidFill>
                  <a:schemeClr val="tx1"/>
                </a:solidFill>
                <a:effectLst/>
                <a:latin typeface="+mn-lt"/>
                <a:ea typeface="+mn-ea"/>
                <a:cs typeface="+mn-cs"/>
              </a:rPr>
              <a:t>w of a concrete wall.  Later research has shown that viewing nature or even nature imagery can bring down stress and anxiety and speed healing.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5C1D34B-510F-A14E-9FAC-5149E91C3604}" type="slidenum">
              <a:rPr lang="en-US" smtClean="0"/>
              <a:t>48</a:t>
            </a:fld>
            <a:endParaRPr lang="en-US"/>
          </a:p>
        </p:txBody>
      </p:sp>
    </p:spTree>
    <p:extLst>
      <p:ext uri="{BB962C8B-B14F-4D97-AF65-F5344CB8AC3E}">
        <p14:creationId xmlns:p14="http://schemas.microsoft.com/office/powerpoint/2010/main" val="196312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C37B3-561A-9F4E-9A4D-BC62DFF69A7B}" type="slidenum">
              <a:rPr lang="en-US"/>
              <a:pPr/>
              <a:t>49</a:t>
            </a:fld>
            <a:endParaRPr lang="en-US"/>
          </a:p>
        </p:txBody>
      </p:sp>
      <p:sp>
        <p:nvSpPr>
          <p:cNvPr id="11266" name="Rectangle 1"/>
          <p:cNvSpPr>
            <a:spLocks noGrp="1" noRot="1" noChangeAspect="1" noChangeArrowheads="1" noTextEdit="1"/>
          </p:cNvSpPr>
          <p:nvPr>
            <p:ph type="sldImg"/>
          </p:nvPr>
        </p:nvSpPr>
        <p:spPr>
          <a:xfrm>
            <a:off x="1143000" y="684213"/>
            <a:ext cx="4573588" cy="3430587"/>
          </a:xfrm>
          <a:solidFill>
            <a:srgbClr val="FFFFFF"/>
          </a:solidFill>
          <a:ln/>
          <a:extLst>
            <a:ext uri="{FAA26D3D-D897-4be2-8F04-BA451C77F1D7}">
              <ma14:placeholderFlag xmlns:ma14="http://schemas.microsoft.com/office/mac/drawingml/2011/main" xmlns="" val="1"/>
            </a:ext>
          </a:extLst>
        </p:spPr>
      </p:sp>
      <p:sp>
        <p:nvSpPr>
          <p:cNvPr id="11267" name="Rectangle 2"/>
          <p:cNvSpPr>
            <a:spLocks noGrp="1" noChangeArrowheads="1"/>
          </p:cNvSpPr>
          <p:nvPr>
            <p:ph type="body" idx="1"/>
          </p:nvPr>
        </p:nvSpPr>
        <p:spPr>
          <a:xfrm>
            <a:off x="685800" y="4344988"/>
            <a:ext cx="5486400" cy="4114800"/>
          </a:xfrm>
          <a:noFill/>
          <a:ln/>
        </p:spPr>
        <p:txBody>
          <a:bodyPr lIns="89902" tIns="44950" rIns="89902" bIns="44950"/>
          <a:lstStyle/>
          <a:p>
            <a:pPr marL="39688"/>
            <a:r>
              <a:rPr lang="en-US">
                <a:solidFill>
                  <a:srgbClr val="000000"/>
                </a:solidFill>
                <a:latin typeface="Helvetica" charset="0"/>
                <a:sym typeface="Helvetica" charset="0"/>
              </a:rPr>
              <a:t>Here I am checking out which image of nature might be most conducive to calm and serenity from Mr. Lopez, who has been in solitary for 18 months. </a:t>
            </a:r>
          </a:p>
          <a:p>
            <a:pPr marL="39688"/>
            <a:endParaRPr lang="en-US">
              <a:solidFill>
                <a:srgbClr val="000000"/>
              </a:solidFill>
              <a:latin typeface="Helvetica" charset="0"/>
              <a:sym typeface="Helvetica" charset="0"/>
            </a:endParaRPr>
          </a:p>
          <a:p>
            <a:pPr marL="39688"/>
            <a:r>
              <a:rPr lang="en-US">
                <a:solidFill>
                  <a:srgbClr val="000000"/>
                </a:solidFill>
                <a:latin typeface="Helvetica" charset="0"/>
                <a:sym typeface="Helvetica" charset="0"/>
              </a:rPr>
              <a:t>It is a struggle, both logistially and emotionally, for me to work with them. Most people- including the high level prison administrators say that we are wasting our time. These are the </a:t>
            </a:r>
            <a:r>
              <a:rPr lang="ja-JP" altLang="en-US">
                <a:solidFill>
                  <a:srgbClr val="000000"/>
                </a:solidFill>
                <a:latin typeface="Helvetica" charset="0"/>
                <a:sym typeface="Helvetica" charset="0"/>
              </a:rPr>
              <a:t>“</a:t>
            </a:r>
            <a:r>
              <a:rPr lang="en-US">
                <a:solidFill>
                  <a:srgbClr val="000000"/>
                </a:solidFill>
                <a:latin typeface="Helvetica" charset="0"/>
                <a:sym typeface="Helvetica" charset="0"/>
              </a:rPr>
              <a:t>worst of the worst,</a:t>
            </a:r>
            <a:r>
              <a:rPr lang="ja-JP" altLang="en-US">
                <a:solidFill>
                  <a:srgbClr val="000000"/>
                </a:solidFill>
                <a:latin typeface="Helvetica" charset="0"/>
                <a:sym typeface="Helvetica" charset="0"/>
              </a:rPr>
              <a:t>”</a:t>
            </a:r>
            <a:r>
              <a:rPr lang="en-US">
                <a:solidFill>
                  <a:srgbClr val="000000"/>
                </a:solidFill>
                <a:latin typeface="Helvetica" charset="0"/>
                <a:sym typeface="Helvetica" charset="0"/>
              </a:rPr>
              <a:t>, and are beyond help. Indeed, I can feel the many barriers – physical, social, class, race – but so far, we are persisting. </a:t>
            </a:r>
          </a:p>
          <a:p>
            <a:pPr marL="39688"/>
            <a:endParaRPr lang="en-US">
              <a:solidFill>
                <a:srgbClr val="000000"/>
              </a:solidFill>
              <a:latin typeface="Helvetica" charset="0"/>
              <a:sym typeface="Helvetica" charset="0"/>
            </a:endParaRPr>
          </a:p>
          <a:p>
            <a:pPr marL="39688"/>
            <a:r>
              <a:rPr lang="en-US">
                <a:solidFill>
                  <a:srgbClr val="000000"/>
                </a:solidFill>
                <a:latin typeface="Helvetica" charset="0"/>
                <a:sym typeface="Helvetica" charset="0"/>
              </a:rPr>
              <a:t>I hold in my mind the idea that my professors, the trees, have given me. </a:t>
            </a:r>
          </a:p>
        </p:txBody>
      </p:sp>
    </p:spTree>
    <p:extLst>
      <p:ext uri="{BB962C8B-B14F-4D97-AF65-F5344CB8AC3E}">
        <p14:creationId xmlns:p14="http://schemas.microsoft.com/office/powerpoint/2010/main" val="2037908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Porposed</a:t>
            </a:r>
            <a:r>
              <a:rPr lang="en-US" dirty="0"/>
              <a:t> nature </a:t>
            </a:r>
            <a:r>
              <a:rPr lang="en-US" dirty="0" err="1"/>
              <a:t>vidoes</a:t>
            </a:r>
            <a:r>
              <a:rPr lang="en-US" dirty="0"/>
              <a:t>. Cell block in half, installed projector</a:t>
            </a:r>
            <a:r>
              <a:rPr lang="en-US" baseline="0" dirty="0"/>
              <a:t> on one side. Showed films</a:t>
            </a:r>
            <a:endParaRPr lang="en-US" dirty="0"/>
          </a:p>
        </p:txBody>
      </p:sp>
      <p:sp>
        <p:nvSpPr>
          <p:cNvPr id="4" name="Slide Number Placeholder 3"/>
          <p:cNvSpPr>
            <a:spLocks noGrp="1"/>
          </p:cNvSpPr>
          <p:nvPr>
            <p:ph type="sldNum" sz="quarter" idx="10"/>
          </p:nvPr>
        </p:nvSpPr>
        <p:spPr/>
        <p:txBody>
          <a:bodyPr/>
          <a:lstStyle/>
          <a:p>
            <a:fld id="{85C1D34B-510F-A14E-9FAC-5149E91C3604}" type="slidenum">
              <a:rPr lang="en-US" smtClean="0"/>
              <a:t>50</a:t>
            </a:fld>
            <a:endParaRPr lang="en-US"/>
          </a:p>
        </p:txBody>
      </p:sp>
    </p:spTree>
    <p:extLst>
      <p:ext uri="{BB962C8B-B14F-4D97-AF65-F5344CB8AC3E}">
        <p14:creationId xmlns:p14="http://schemas.microsoft.com/office/powerpoint/2010/main" val="445723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self-reported</a:t>
            </a:r>
            <a:r>
              <a:rPr lang="en-US" baseline="0" dirty="0"/>
              <a:t> emotions. </a:t>
            </a:r>
            <a:endParaRPr lang="en-US" dirty="0"/>
          </a:p>
        </p:txBody>
      </p:sp>
    </p:spTree>
    <p:extLst>
      <p:ext uri="{BB962C8B-B14F-4D97-AF65-F5344CB8AC3E}">
        <p14:creationId xmlns:p14="http://schemas.microsoft.com/office/powerpoint/2010/main" val="3721112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54</a:t>
            </a:fld>
            <a:endParaRPr lang="en-US"/>
          </a:p>
        </p:txBody>
      </p:sp>
    </p:spTree>
    <p:extLst>
      <p:ext uri="{BB962C8B-B14F-4D97-AF65-F5344CB8AC3E}">
        <p14:creationId xmlns:p14="http://schemas.microsoft.com/office/powerpoint/2010/main" val="558840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atin typeface="Calibri" charset="0"/>
              </a:rPr>
              <a:t>Anecdotal evidence is not convincing.  </a:t>
            </a:r>
          </a:p>
          <a:p>
            <a:pPr eaLnBrk="1" hangingPunct="1">
              <a:buFontTx/>
              <a:buChar char="•"/>
            </a:pPr>
            <a:r>
              <a:rPr lang="en-US">
                <a:latin typeface="Calibri" charset="0"/>
              </a:rPr>
              <a:t>Data is vital to confirm progress</a:t>
            </a:r>
          </a:p>
          <a:p>
            <a:pPr eaLnBrk="1" hangingPunct="1">
              <a:buFontTx/>
              <a:buChar char="•"/>
            </a:pPr>
            <a:r>
              <a:rPr lang="en-US">
                <a:latin typeface="Calibri" charset="0"/>
              </a:rPr>
              <a:t>Documented progress is needed to:</a:t>
            </a:r>
          </a:p>
          <a:p>
            <a:pPr marL="742677" lvl="1" indent="-284562">
              <a:buFontTx/>
              <a:buChar char="•"/>
            </a:pPr>
            <a:r>
              <a:rPr lang="en-US">
                <a:latin typeface="Calibri" charset="0"/>
              </a:rPr>
              <a:t>sustain positive behavior- staff, partners, offenders</a:t>
            </a:r>
          </a:p>
          <a:p>
            <a:pPr marL="742677" lvl="1" indent="-284562">
              <a:buFontTx/>
              <a:buChar char="•"/>
            </a:pPr>
            <a:r>
              <a:rPr lang="en-US">
                <a:latin typeface="Calibri" charset="0"/>
              </a:rPr>
              <a:t>helps with decision making, and </a:t>
            </a:r>
          </a:p>
          <a:p>
            <a:pPr marL="742677" lvl="1" indent="-284562">
              <a:buFontTx/>
              <a:buChar char="•"/>
            </a:pPr>
            <a:r>
              <a:rPr lang="en-US">
                <a:latin typeface="Calibri" charset="0"/>
              </a:rPr>
              <a:t>provides support for funding requests. (partner organizations will rely on data to write grants)</a:t>
            </a:r>
          </a:p>
          <a:p>
            <a:pPr eaLnBrk="1" hangingPunct="1">
              <a:buFontTx/>
              <a:buChar char="•"/>
            </a:pPr>
            <a:endParaRPr lang="en-US">
              <a:latin typeface="Calibri" charset="0"/>
            </a:endParaRPr>
          </a:p>
        </p:txBody>
      </p:sp>
      <p:sp>
        <p:nvSpPr>
          <p:cNvPr id="43011" name="Slide Number Placeholder 3"/>
          <p:cNvSpPr txBox="1">
            <a:spLocks noGrp="1"/>
          </p:cNvSpPr>
          <p:nvPr/>
        </p:nvSpPr>
        <p:spPr bwMode="auto">
          <a:xfrm>
            <a:off x="3884027" y="8685071"/>
            <a:ext cx="2972421" cy="457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43474A3-6792-9E41-9A2A-4B467AED47DA}" type="slidenum">
              <a:rPr lang="en-US" sz="1200">
                <a:latin typeface="Calibri" charset="0"/>
              </a:rPr>
              <a:pPr algn="r" eaLnBrk="1" hangingPunct="1"/>
              <a:t>56</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Colleges and Universities- faculty and students</a:t>
            </a:r>
          </a:p>
          <a:p>
            <a:r>
              <a:rPr lang="en-US">
                <a:latin typeface="Calibri" charset="0"/>
              </a:rPr>
              <a:t>Conservation Organizations- the nature conservancy, zoos, etc</a:t>
            </a:r>
          </a:p>
          <a:p>
            <a:r>
              <a:rPr lang="en-US">
                <a:latin typeface="Calibri" charset="0"/>
              </a:rPr>
              <a:t>Other Agencies and Non-Profits- Department of Fish and Wildlife or Department of Natural Resources etc… </a:t>
            </a:r>
          </a:p>
          <a:p>
            <a:r>
              <a:rPr lang="en-US">
                <a:latin typeface="Calibri" charset="0"/>
              </a:rPr>
              <a:t>Community Groups- local animal shelters, Kiwanis, etc</a:t>
            </a:r>
          </a:p>
          <a:p>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atin typeface="Calibri" charset="0"/>
              </a:rPr>
              <a:t>Starting small is crucial!</a:t>
            </a:r>
          </a:p>
          <a:p>
            <a:pPr>
              <a:buFontTx/>
              <a:buChar char="•"/>
            </a:pPr>
            <a:r>
              <a:rPr lang="en-US">
                <a:latin typeface="Calibri" charset="0"/>
              </a:rPr>
              <a:t>You can always build on the project after you have had success at a small scale</a:t>
            </a:r>
          </a:p>
          <a:p>
            <a:pPr>
              <a:buFontTx/>
              <a:buChar char="•"/>
            </a:pPr>
            <a:r>
              <a:rPr lang="en-US">
                <a:latin typeface="Calibri" charset="0"/>
              </a:rPr>
              <a:t>It is easier to convince staff, offenders, and partners to get on board when you have demonstrated success, </a:t>
            </a:r>
          </a:p>
          <a:p>
            <a:pPr>
              <a:buFontTx/>
              <a:buChar char="•"/>
            </a:pPr>
            <a:r>
              <a:rPr lang="en-US">
                <a:latin typeface="Calibri" charset="0"/>
              </a:rPr>
              <a:t>Starting too large or without having the resources and partners you need, can result in failure damaging credibility; making it difficult to build momentum for future projects</a:t>
            </a:r>
          </a:p>
          <a:p>
            <a:pPr>
              <a:buFontTx/>
              <a:buChar char="•"/>
            </a:pPr>
            <a:r>
              <a:rPr lang="en-US">
                <a:latin typeface="Calibri" charset="0"/>
              </a:rPr>
              <a:t>Look for partners that can provide the expertise you are missing i.e. composting experts at cooperative extension can advise on setting up a successful compost operation.    </a:t>
            </a:r>
          </a:p>
          <a:p>
            <a:endParaRPr lang="en-US">
              <a:latin typeface="Calibri" charset="0"/>
            </a:endParaRPr>
          </a:p>
          <a:p>
            <a:pPr>
              <a:buFontTx/>
              <a:buChar char="•"/>
            </a:pPr>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atin typeface="Calibri" charset="0"/>
              </a:rPr>
              <a:t>Soon after then-Superintendent Dan Pacholke and his staff were looking to expand the prison and were told they needed to reduce the amount of water used and wastewater generated, </a:t>
            </a:r>
            <a:r>
              <a:rPr lang="en-US" i="1">
                <a:latin typeface="Calibri" charset="0"/>
              </a:rPr>
              <a:t>or</a:t>
            </a:r>
            <a:r>
              <a:rPr lang="en-US">
                <a:latin typeface="Calibri" charset="0"/>
              </a:rPr>
              <a:t> pay $1.3 million to upgrade the wastewater system. </a:t>
            </a:r>
          </a:p>
          <a:p>
            <a:pPr eaLnBrk="1" hangingPunct="1">
              <a:spcBef>
                <a:spcPct val="0"/>
              </a:spcBef>
              <a:buFontTx/>
              <a:buChar char="•"/>
            </a:pPr>
            <a:r>
              <a:rPr lang="en-US">
                <a:latin typeface="Calibri" charset="0"/>
              </a:rPr>
              <a:t>They began having offenders scrape the food off their plates and started capturing rainwater. </a:t>
            </a:r>
          </a:p>
          <a:p>
            <a:pPr eaLnBrk="1" hangingPunct="1">
              <a:spcBef>
                <a:spcPct val="0"/>
              </a:spcBef>
              <a:buFontTx/>
              <a:buChar char="•"/>
            </a:pPr>
            <a:r>
              <a:rPr lang="en-US">
                <a:latin typeface="Calibri" charset="0"/>
              </a:rPr>
              <a:t>Less than a year later engineers reported that the prison expansion </a:t>
            </a:r>
            <a:r>
              <a:rPr lang="en-US" i="1">
                <a:latin typeface="Calibri" charset="0"/>
              </a:rPr>
              <a:t>could</a:t>
            </a:r>
            <a:r>
              <a:rPr lang="en-US">
                <a:latin typeface="Calibri" charset="0"/>
              </a:rPr>
              <a:t> move forward – without having to upgrade the wastewater system. </a:t>
            </a:r>
          </a:p>
          <a:p>
            <a:pPr eaLnBrk="1" hangingPunct="1">
              <a:spcBef>
                <a:spcPct val="0"/>
              </a:spcBef>
              <a:buFontTx/>
              <a:buChar char="•"/>
            </a:pPr>
            <a:r>
              <a:rPr lang="en-US">
                <a:latin typeface="Calibri" charset="0"/>
              </a:rPr>
              <a:t>The staff started looking for other small ways they could reduce waste. </a:t>
            </a:r>
          </a:p>
          <a:p>
            <a:pPr eaLnBrk="1" hangingPunct="1">
              <a:spcBef>
                <a:spcPct val="0"/>
              </a:spcBef>
              <a:buFontTx/>
              <a:buChar char="•"/>
            </a:pPr>
            <a:r>
              <a:rPr lang="en-US">
                <a:latin typeface="Calibri" charset="0"/>
              </a:rPr>
              <a:t>They stopped purchasing paper cups and trash can liners asking , </a:t>
            </a:r>
            <a:r>
              <a:rPr lang="ja-JP" altLang="en-US">
                <a:latin typeface="Calibri" charset="0"/>
              </a:rPr>
              <a:t>“</a:t>
            </a:r>
            <a:r>
              <a:rPr lang="en-US" altLang="ja-JP">
                <a:latin typeface="Calibri" charset="0"/>
              </a:rPr>
              <a:t>Why are we purchasing items just so we can throw them away?</a:t>
            </a:r>
            <a:r>
              <a:rPr lang="ja-JP" altLang="en-US">
                <a:latin typeface="Calibri" charset="0"/>
              </a:rPr>
              <a:t>”</a:t>
            </a:r>
            <a:r>
              <a:rPr lang="en-US" altLang="ja-JP">
                <a:latin typeface="Calibri" charset="0"/>
              </a:rPr>
              <a:t> Suddenly, sustainability was no longer an expensive feel-good initiative – it was a money saver.</a:t>
            </a:r>
          </a:p>
          <a:p>
            <a:pPr eaLnBrk="1" hangingPunct="1">
              <a:spcBef>
                <a:spcPct val="0"/>
              </a:spcBef>
              <a:buFontTx/>
              <a:buChar char="•"/>
            </a:pPr>
            <a:r>
              <a:rPr lang="en-US">
                <a:latin typeface="Calibri" charset="0"/>
              </a:rPr>
              <a:t>College researchers, meanwhile, welcomed the opportunity to work with a population that has historically been isolated from nature and science. </a:t>
            </a:r>
          </a:p>
          <a:p>
            <a:pPr eaLnBrk="1" hangingPunct="1">
              <a:spcBef>
                <a:spcPct val="0"/>
              </a:spcBef>
              <a:buFontTx/>
              <a:buChar char="•"/>
            </a:pPr>
            <a:r>
              <a:rPr lang="en-US">
                <a:latin typeface="Calibri" charset="0"/>
              </a:rPr>
              <a:t>In June 2008 we formalized the partnership and created the Sustainable Prisons Project.</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1731" indent="-281435" eaLnBrk="0" hangingPunct="0">
              <a:defRPr sz="2400">
                <a:solidFill>
                  <a:schemeClr val="tx1"/>
                </a:solidFill>
                <a:latin typeface="Arial" charset="0"/>
                <a:ea typeface="ＭＳ Ｐゴシック" charset="0"/>
              </a:defRPr>
            </a:lvl2pPr>
            <a:lvl3pPr marL="1125741" indent="-225148" eaLnBrk="0" hangingPunct="0">
              <a:defRPr sz="2400">
                <a:solidFill>
                  <a:schemeClr val="tx1"/>
                </a:solidFill>
                <a:latin typeface="Arial" charset="0"/>
                <a:ea typeface="ＭＳ Ｐゴシック" charset="0"/>
              </a:defRPr>
            </a:lvl3pPr>
            <a:lvl4pPr marL="1576037" indent="-225148" eaLnBrk="0" hangingPunct="0">
              <a:defRPr sz="2400">
                <a:solidFill>
                  <a:schemeClr val="tx1"/>
                </a:solidFill>
                <a:latin typeface="Arial" charset="0"/>
                <a:ea typeface="ＭＳ Ｐゴシック" charset="0"/>
              </a:defRPr>
            </a:lvl4pPr>
            <a:lvl5pPr marL="2026333" indent="-225148" eaLnBrk="0" hangingPunct="0">
              <a:defRPr sz="2400">
                <a:solidFill>
                  <a:schemeClr val="tx1"/>
                </a:solidFill>
                <a:latin typeface="Arial" charset="0"/>
                <a:ea typeface="ＭＳ Ｐゴシック" charset="0"/>
              </a:defRPr>
            </a:lvl5pPr>
            <a:lvl6pPr marL="2476630" indent="-225148" eaLnBrk="0" fontAlgn="base" hangingPunct="0">
              <a:spcBef>
                <a:spcPct val="0"/>
              </a:spcBef>
              <a:spcAft>
                <a:spcPct val="0"/>
              </a:spcAft>
              <a:defRPr sz="2400">
                <a:solidFill>
                  <a:schemeClr val="tx1"/>
                </a:solidFill>
                <a:latin typeface="Arial" charset="0"/>
                <a:ea typeface="ＭＳ Ｐゴシック" charset="0"/>
              </a:defRPr>
            </a:lvl6pPr>
            <a:lvl7pPr marL="2926926" indent="-225148" eaLnBrk="0" fontAlgn="base" hangingPunct="0">
              <a:spcBef>
                <a:spcPct val="0"/>
              </a:spcBef>
              <a:spcAft>
                <a:spcPct val="0"/>
              </a:spcAft>
              <a:defRPr sz="2400">
                <a:solidFill>
                  <a:schemeClr val="tx1"/>
                </a:solidFill>
                <a:latin typeface="Arial" charset="0"/>
                <a:ea typeface="ＭＳ Ｐゴシック" charset="0"/>
              </a:defRPr>
            </a:lvl7pPr>
            <a:lvl8pPr marL="3377222" indent="-225148" eaLnBrk="0" fontAlgn="base" hangingPunct="0">
              <a:spcBef>
                <a:spcPct val="0"/>
              </a:spcBef>
              <a:spcAft>
                <a:spcPct val="0"/>
              </a:spcAft>
              <a:defRPr sz="2400">
                <a:solidFill>
                  <a:schemeClr val="tx1"/>
                </a:solidFill>
                <a:latin typeface="Arial" charset="0"/>
                <a:ea typeface="ＭＳ Ｐゴシック" charset="0"/>
              </a:defRPr>
            </a:lvl8pPr>
            <a:lvl9pPr marL="3827518" indent="-22514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4DCFEA-23DE-904B-83EB-44E2CF9C100A}" type="slidenum">
              <a:rPr lang="en-US" sz="1200">
                <a:latin typeface="Calibri" charset="0"/>
              </a:rPr>
              <a:pPr eaLnBrk="1" hangingPunct="1"/>
              <a:t>59</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35A1176A-C121-764A-BA5B-F7D59E37F228}" type="slidenum">
              <a:rPr lang="en-US" sz="1200"/>
              <a:pPr eaLnBrk="1" hangingPunct="1">
                <a:defRPr/>
              </a:pPr>
              <a:t>60</a:t>
            </a:fld>
            <a:endParaRPr lang="en-US" sz="1200"/>
          </a:p>
        </p:txBody>
      </p:sp>
      <p:sp>
        <p:nvSpPr>
          <p:cNvPr id="132099" name="Text Box 2"/>
          <p:cNvSpPr>
            <a:spLocks noGrp="1" noRot="1" noChangeAspect="1" noChangeArrowheads="1" noTextEdit="1"/>
          </p:cNvSpPr>
          <p:nvPr>
            <p:ph type="sldImg"/>
          </p:nvPr>
        </p:nvSpPr>
        <p:spPr>
          <a:xfrm>
            <a:off x="1143000" y="687388"/>
            <a:ext cx="4568825" cy="3425825"/>
          </a:xfrm>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32100" name="Text Box 3"/>
          <p:cNvSpPr>
            <a:spLocks noGrp="1" noChangeArrowheads="1"/>
          </p:cNvSpPr>
          <p:nvPr>
            <p:ph type="body" idx="1"/>
          </p:nvPr>
        </p:nvSpPr>
        <p:spPr>
          <a:xfrm>
            <a:off x="685800" y="4341813"/>
            <a:ext cx="5484813" cy="4025900"/>
          </a:xfr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p>
            <a:pPr defTabSz="457200" eaLnBrk="1" hangingPunct="1">
              <a:lnSpc>
                <a:spcPct val="95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t>The ecologicalprograms at Cedar Creek provided intellectual stimulation for many inmates, staff, and researchers alike.  Using myself as an example, the program has not only helped me co-author my first scientific publication but it has also stimulated me to look more closely at ecological issues in my everyday life.  I am going back to school to get my Ph.D in Biochemistry and realize that there is a lot of potential for impact by collaborating with the ecological scientists to help design more solutions to our environmental problems.  </a:t>
            </a:r>
          </a:p>
          <a:p>
            <a:pPr defTabSz="457200" eaLnBrk="1" hangingPunct="1">
              <a:lnSpc>
                <a:spcPct val="95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t>The small steps we took at Cedar Creek had a very noticable positive environmental impact that I believe can be replicated at any enforced residential institution in the country.  An inter-agency bond between DOC and Evergreen State College has formed and is testing the idea of expanding the composting techniques to several other institutions in Washington.  </a:t>
            </a:r>
          </a:p>
          <a:p>
            <a:pPr defTabSz="457200" eaLnBrk="1" hangingPunct="1">
              <a:lnSpc>
                <a:spcPct val="95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t>The positive press that the program brought to Cedar Creek helps both the prison and the field of ecology.</a:t>
            </a:r>
          </a:p>
          <a:p>
            <a:pPr defTabSz="457200" eaLnBrk="1" hangingPunct="1">
              <a:lnSpc>
                <a:spcPct val="95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p>
        </p:txBody>
      </p:sp>
    </p:spTree>
    <p:extLst>
      <p:ext uri="{BB962C8B-B14F-4D97-AF65-F5344CB8AC3E}">
        <p14:creationId xmlns:p14="http://schemas.microsoft.com/office/powerpoint/2010/main" val="295718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6C9CF-08D4-2045-BC83-2A0A70ECB511}" type="slidenum">
              <a:rPr lang="en-US"/>
              <a:pPr>
                <a:defRPr/>
              </a:pPr>
              <a:t>3</a:t>
            </a:fld>
            <a:endParaRPr lang="en-US"/>
          </a:p>
        </p:txBody>
      </p:sp>
      <p:sp>
        <p:nvSpPr>
          <p:cNvPr id="397314" name="Rectangle 2"/>
          <p:cNvSpPr>
            <a:spLocks noGrp="1" noRot="1" noChangeAspect="1" noChangeArrowheads="1" noTextEdit="1"/>
          </p:cNvSpPr>
          <p:nvPr>
            <p:ph type="sldImg"/>
          </p:nvPr>
        </p:nvSpPr>
        <p:spPr>
          <a:xfrm>
            <a:off x="1143000" y="684213"/>
            <a:ext cx="4573588" cy="3430587"/>
          </a:xfrm>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xfrm>
            <a:off x="685800" y="4343400"/>
            <a:ext cx="5486400" cy="4116388"/>
          </a:xfrm>
        </p:spPr>
        <p:txBody>
          <a:bodyPr/>
          <a:lstStyle/>
          <a:p>
            <a:pPr eaLnBrk="1" hangingPunct="1">
              <a:defRPr/>
            </a:pPr>
            <a:r>
              <a:rPr lang="en-US" dirty="0">
                <a:cs typeface="Times New Roman" charset="0"/>
              </a:rPr>
              <a:t>On of my favorite poets, the Indian write, </a:t>
            </a:r>
            <a:r>
              <a:rPr lang="en-US" dirty="0" err="1">
                <a:cs typeface="Times New Roman" charset="0"/>
              </a:rPr>
              <a:t>Rab</a:t>
            </a:r>
            <a:r>
              <a:rPr lang="en-US" dirty="0">
                <a:cs typeface="Times New Roman" charset="0"/>
              </a:rPr>
              <a:t> </a:t>
            </a:r>
            <a:r>
              <a:rPr lang="en-US" dirty="0" err="1">
                <a:cs typeface="Times New Roman" charset="0"/>
              </a:rPr>
              <a:t>tagore</a:t>
            </a:r>
            <a:r>
              <a:rPr lang="en-US" dirty="0">
                <a:cs typeface="Times New Roman" charset="0"/>
              </a:rPr>
              <a:t>,  </a:t>
            </a:r>
            <a:r>
              <a:rPr lang="en-US" dirty="0" err="1">
                <a:cs typeface="Times New Roman" charset="0"/>
              </a:rPr>
              <a:t>wrote:The</a:t>
            </a:r>
            <a:r>
              <a:rPr lang="en-US" dirty="0">
                <a:cs typeface="Times New Roman" charset="0"/>
              </a:rPr>
              <a:t> </a:t>
            </a:r>
            <a:r>
              <a:rPr lang="en-US" dirty="0" err="1">
                <a:cs typeface="Times New Roman" charset="0"/>
              </a:rPr>
              <a:t>tapesty</a:t>
            </a:r>
            <a:r>
              <a:rPr lang="en-US" dirty="0">
                <a:cs typeface="Times New Roman" charset="0"/>
              </a:rPr>
              <a:t> of life</a:t>
            </a:r>
            <a:r>
              <a:rPr lang="ja-JP" altLang="en-US" dirty="0">
                <a:latin typeface="Arial"/>
                <a:cs typeface="Times New Roman" charset="0"/>
              </a:rPr>
              <a:t>’</a:t>
            </a:r>
            <a:r>
              <a:rPr lang="en-US" dirty="0">
                <a:cs typeface="Times New Roman" charset="0"/>
              </a:rPr>
              <a:t>s story is woven with the threads of life</a:t>
            </a:r>
            <a:r>
              <a:rPr lang="ja-JP" altLang="en-US" dirty="0">
                <a:latin typeface="Arial"/>
                <a:cs typeface="Times New Roman" charset="0"/>
              </a:rPr>
              <a:t>’</a:t>
            </a:r>
            <a:r>
              <a:rPr lang="en-US" dirty="0">
                <a:cs typeface="Times New Roman" charset="0"/>
              </a:rPr>
              <a:t>s ties, ever breaking and joining. </a:t>
            </a:r>
          </a:p>
          <a:p>
            <a:pPr eaLnBrk="1" hangingPunct="1">
              <a:defRPr/>
            </a:pPr>
            <a:endParaRPr lang="en-US" dirty="0">
              <a:cs typeface="Times New Roman" charset="0"/>
            </a:endParaRPr>
          </a:p>
          <a:p>
            <a:pPr eaLnBrk="1" hangingPunct="1">
              <a:defRPr/>
            </a:pPr>
            <a:r>
              <a:rPr lang="en-US" dirty="0">
                <a:cs typeface="Times New Roman" charset="0"/>
              </a:rPr>
              <a:t>So today will take a look at one of life</a:t>
            </a:r>
            <a:r>
              <a:rPr lang="ja-JP" altLang="en-US" dirty="0">
                <a:latin typeface="Arial"/>
                <a:cs typeface="Times New Roman" charset="0"/>
              </a:rPr>
              <a:t>’</a:t>
            </a:r>
            <a:r>
              <a:rPr lang="en-US" dirty="0">
                <a:cs typeface="Times New Roman" charset="0"/>
              </a:rPr>
              <a:t>s tapestry – forest ecosystems – and examine those threads. </a:t>
            </a:r>
          </a:p>
          <a:p>
            <a:pPr eaLnBrk="1" hangingPunct="1">
              <a:defRPr/>
            </a:pPr>
            <a:r>
              <a:rPr lang="en-US" dirty="0">
                <a:cs typeface="Times New Roman" charset="0"/>
              </a:rPr>
              <a:t>Start by introducing myself, my background, my research</a:t>
            </a:r>
          </a:p>
          <a:p>
            <a:pPr eaLnBrk="1" hangingPunct="1">
              <a:defRPr/>
            </a:pPr>
            <a:r>
              <a:rPr lang="en-US" dirty="0">
                <a:cs typeface="Times New Roman" charset="0"/>
              </a:rPr>
              <a:t>Discuss ways of communicating, </a:t>
            </a:r>
            <a:r>
              <a:rPr lang="en-US" dirty="0" err="1">
                <a:cs typeface="Times New Roman" charset="0"/>
              </a:rPr>
              <a:t>espec</a:t>
            </a:r>
            <a:r>
              <a:rPr lang="en-US" dirty="0">
                <a:cs typeface="Times New Roman" charset="0"/>
              </a:rPr>
              <a:t> to non-traditional audiences,</a:t>
            </a:r>
          </a:p>
          <a:p>
            <a:pPr eaLnBrk="1" hangingPunct="1">
              <a:defRPr/>
            </a:pPr>
            <a:r>
              <a:rPr lang="en-US" dirty="0">
                <a:cs typeface="Times New Roman" charset="0"/>
              </a:rPr>
              <a:t>Put some thoughts out on why trees are so special</a:t>
            </a:r>
          </a:p>
          <a:p>
            <a:pPr eaLnBrk="1" hangingPunct="1">
              <a:defRPr/>
            </a:pPr>
            <a:r>
              <a:rPr lang="en-US" dirty="0">
                <a:cs typeface="Times New Roman" charset="0"/>
              </a:rPr>
              <a:t>End with an exercise to articulate our favorite trees, and the threads that might join in discovering that. </a:t>
            </a:r>
          </a:p>
        </p:txBody>
      </p:sp>
    </p:spTree>
    <p:extLst>
      <p:ext uri="{BB962C8B-B14F-4D97-AF65-F5344CB8AC3E}">
        <p14:creationId xmlns:p14="http://schemas.microsoft.com/office/powerpoint/2010/main" val="1639847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61</a:t>
            </a:fld>
            <a:endParaRPr lang="en-US"/>
          </a:p>
        </p:txBody>
      </p:sp>
    </p:spTree>
    <p:extLst>
      <p:ext uri="{BB962C8B-B14F-4D97-AF65-F5344CB8AC3E}">
        <p14:creationId xmlns:p14="http://schemas.microsoft.com/office/powerpoint/2010/main" val="2633315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152525"/>
            <a:ext cx="4149725" cy="311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CAC64D-21D5-D247-91C1-170FA608A8ED}" type="slidenum">
              <a:rPr lang="en-US" smtClean="0"/>
              <a:t>66</a:t>
            </a:fld>
            <a:endParaRPr lang="en-US"/>
          </a:p>
        </p:txBody>
      </p:sp>
    </p:spTree>
    <p:extLst>
      <p:ext uri="{BB962C8B-B14F-4D97-AF65-F5344CB8AC3E}">
        <p14:creationId xmlns:p14="http://schemas.microsoft.com/office/powerpoint/2010/main" val="3814491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6C9CF-08D4-2045-BC83-2A0A70ECB511}" type="slidenum">
              <a:rPr lang="en-US"/>
              <a:pPr>
                <a:defRPr/>
              </a:pPr>
              <a:t>70</a:t>
            </a:fld>
            <a:endParaRPr lang="en-US"/>
          </a:p>
        </p:txBody>
      </p:sp>
      <p:sp>
        <p:nvSpPr>
          <p:cNvPr id="397314" name="Rectangle 2"/>
          <p:cNvSpPr>
            <a:spLocks noGrp="1" noRot="1" noChangeAspect="1" noChangeArrowheads="1" noTextEdit="1"/>
          </p:cNvSpPr>
          <p:nvPr>
            <p:ph type="sldImg"/>
          </p:nvPr>
        </p:nvSpPr>
        <p:spPr>
          <a:xfrm>
            <a:off x="1143000" y="684213"/>
            <a:ext cx="4573588" cy="3430587"/>
          </a:xfrm>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xfrm>
            <a:off x="685800" y="4343400"/>
            <a:ext cx="5486400" cy="4116388"/>
          </a:xfrm>
        </p:spPr>
        <p:txBody>
          <a:bodyPr/>
          <a:lstStyle/>
          <a:p>
            <a:pPr eaLnBrk="1" hangingPunct="1">
              <a:defRPr/>
            </a:pPr>
            <a:r>
              <a:rPr lang="en-US" dirty="0">
                <a:cs typeface="Times New Roman" charset="0"/>
              </a:rPr>
              <a:t>On of my favorite poets, the Indian write, </a:t>
            </a:r>
            <a:r>
              <a:rPr lang="en-US" dirty="0" err="1">
                <a:cs typeface="Times New Roman" charset="0"/>
              </a:rPr>
              <a:t>Rab</a:t>
            </a:r>
            <a:r>
              <a:rPr lang="en-US" dirty="0">
                <a:cs typeface="Times New Roman" charset="0"/>
              </a:rPr>
              <a:t> </a:t>
            </a:r>
            <a:r>
              <a:rPr lang="en-US" dirty="0" err="1">
                <a:cs typeface="Times New Roman" charset="0"/>
              </a:rPr>
              <a:t>tagore</a:t>
            </a:r>
            <a:r>
              <a:rPr lang="en-US" dirty="0">
                <a:cs typeface="Times New Roman" charset="0"/>
              </a:rPr>
              <a:t>,  </a:t>
            </a:r>
            <a:r>
              <a:rPr lang="en-US" dirty="0" err="1">
                <a:cs typeface="Times New Roman" charset="0"/>
              </a:rPr>
              <a:t>wrote:The</a:t>
            </a:r>
            <a:r>
              <a:rPr lang="en-US" dirty="0">
                <a:cs typeface="Times New Roman" charset="0"/>
              </a:rPr>
              <a:t> </a:t>
            </a:r>
            <a:r>
              <a:rPr lang="en-US" dirty="0" err="1">
                <a:cs typeface="Times New Roman" charset="0"/>
              </a:rPr>
              <a:t>tapesty</a:t>
            </a:r>
            <a:r>
              <a:rPr lang="en-US" dirty="0">
                <a:cs typeface="Times New Roman" charset="0"/>
              </a:rPr>
              <a:t> of life</a:t>
            </a:r>
            <a:r>
              <a:rPr lang="ja-JP" altLang="en-US" dirty="0">
                <a:latin typeface="Arial"/>
                <a:cs typeface="Times New Roman" charset="0"/>
              </a:rPr>
              <a:t>’</a:t>
            </a:r>
            <a:r>
              <a:rPr lang="en-US" dirty="0">
                <a:cs typeface="Times New Roman" charset="0"/>
              </a:rPr>
              <a:t>s story is woven with the threads of life</a:t>
            </a:r>
            <a:r>
              <a:rPr lang="ja-JP" altLang="en-US" dirty="0">
                <a:latin typeface="Arial"/>
                <a:cs typeface="Times New Roman" charset="0"/>
              </a:rPr>
              <a:t>’</a:t>
            </a:r>
            <a:r>
              <a:rPr lang="en-US" dirty="0">
                <a:cs typeface="Times New Roman" charset="0"/>
              </a:rPr>
              <a:t>s ties, ever breaking and joining. </a:t>
            </a:r>
          </a:p>
          <a:p>
            <a:pPr eaLnBrk="1" hangingPunct="1">
              <a:defRPr/>
            </a:pPr>
            <a:endParaRPr lang="en-US" dirty="0">
              <a:cs typeface="Times New Roman" charset="0"/>
            </a:endParaRPr>
          </a:p>
          <a:p>
            <a:pPr eaLnBrk="1" hangingPunct="1">
              <a:defRPr/>
            </a:pPr>
            <a:r>
              <a:rPr lang="en-US" dirty="0">
                <a:cs typeface="Times New Roman" charset="0"/>
              </a:rPr>
              <a:t>So today will take a look at one of life</a:t>
            </a:r>
            <a:r>
              <a:rPr lang="ja-JP" altLang="en-US" dirty="0">
                <a:latin typeface="Arial"/>
                <a:cs typeface="Times New Roman" charset="0"/>
              </a:rPr>
              <a:t>’</a:t>
            </a:r>
            <a:r>
              <a:rPr lang="en-US" dirty="0">
                <a:cs typeface="Times New Roman" charset="0"/>
              </a:rPr>
              <a:t>s tapestry – forest ecosystems – and examine those threads. </a:t>
            </a:r>
          </a:p>
          <a:p>
            <a:pPr eaLnBrk="1" hangingPunct="1">
              <a:defRPr/>
            </a:pPr>
            <a:r>
              <a:rPr lang="en-US" dirty="0">
                <a:cs typeface="Times New Roman" charset="0"/>
              </a:rPr>
              <a:t>Start by introducing myself, my background, my research</a:t>
            </a:r>
          </a:p>
          <a:p>
            <a:pPr eaLnBrk="1" hangingPunct="1">
              <a:defRPr/>
            </a:pPr>
            <a:r>
              <a:rPr lang="en-US" dirty="0">
                <a:cs typeface="Times New Roman" charset="0"/>
              </a:rPr>
              <a:t>Discuss ways of communicating, </a:t>
            </a:r>
            <a:r>
              <a:rPr lang="en-US" dirty="0" err="1">
                <a:cs typeface="Times New Roman" charset="0"/>
              </a:rPr>
              <a:t>espec</a:t>
            </a:r>
            <a:r>
              <a:rPr lang="en-US" dirty="0">
                <a:cs typeface="Times New Roman" charset="0"/>
              </a:rPr>
              <a:t> to non-traditional audiences,</a:t>
            </a:r>
          </a:p>
          <a:p>
            <a:pPr eaLnBrk="1" hangingPunct="1">
              <a:defRPr/>
            </a:pPr>
            <a:r>
              <a:rPr lang="en-US" dirty="0">
                <a:cs typeface="Times New Roman" charset="0"/>
              </a:rPr>
              <a:t>Put some thoughts out on why trees are so special</a:t>
            </a:r>
          </a:p>
          <a:p>
            <a:pPr eaLnBrk="1" hangingPunct="1">
              <a:defRPr/>
            </a:pPr>
            <a:r>
              <a:rPr lang="en-US" dirty="0">
                <a:cs typeface="Times New Roman" charset="0"/>
              </a:rPr>
              <a:t>End with an exercise to articulate our favorite trees, and the threads that might join in discovering that.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6C9CF-08D4-2045-BC83-2A0A70ECB511}" type="slidenum">
              <a:rPr lang="en-US"/>
              <a:pPr>
                <a:defRPr/>
              </a:pPr>
              <a:t>5</a:t>
            </a:fld>
            <a:endParaRPr lang="en-US"/>
          </a:p>
        </p:txBody>
      </p:sp>
      <p:sp>
        <p:nvSpPr>
          <p:cNvPr id="397314" name="Rectangle 2"/>
          <p:cNvSpPr>
            <a:spLocks noGrp="1" noRot="1" noChangeAspect="1" noChangeArrowheads="1" noTextEdit="1"/>
          </p:cNvSpPr>
          <p:nvPr>
            <p:ph type="sldImg"/>
          </p:nvPr>
        </p:nvSpPr>
        <p:spPr>
          <a:xfrm>
            <a:off x="1143000" y="684213"/>
            <a:ext cx="4573588" cy="3430587"/>
          </a:xfrm>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xfrm>
            <a:off x="685800" y="4343400"/>
            <a:ext cx="5486400" cy="4116388"/>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600" baseline="0" dirty="0"/>
          </a:p>
        </p:txBody>
      </p:sp>
    </p:spTree>
    <p:extLst>
      <p:ext uri="{BB962C8B-B14F-4D97-AF65-F5344CB8AC3E}">
        <p14:creationId xmlns:p14="http://schemas.microsoft.com/office/powerpoint/2010/main" val="348594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B39DB2-78D0-9844-AB0D-ECD6531941C8}" type="slidenum">
              <a:rPr lang="en-US"/>
              <a:pPr>
                <a:defRPr/>
              </a:pPr>
              <a:t>6</a:t>
            </a:fld>
            <a:endParaRPr lang="en-US"/>
          </a:p>
        </p:txBody>
      </p:sp>
      <p:sp>
        <p:nvSpPr>
          <p:cNvPr id="37890" name="Rectangle 2"/>
          <p:cNvSpPr>
            <a:spLocks noGrp="1" noRot="1" noChangeAspect="1" noChangeArrowheads="1" noTextEdit="1"/>
          </p:cNvSpPr>
          <p:nvPr>
            <p:ph type="sldImg"/>
          </p:nvPr>
        </p:nvSpPr>
        <p:spPr>
          <a:xfrm>
            <a:off x="1143000" y="684213"/>
            <a:ext cx="4573588" cy="3430587"/>
          </a:xfrm>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a:xfrm>
            <a:off x="685800" y="4343400"/>
            <a:ext cx="5486400" cy="4116388"/>
          </a:xfrm>
        </p:spPr>
        <p:txBody>
          <a:bodyPr/>
          <a:lstStyle/>
          <a:p>
            <a:pPr eaLnBrk="1" hangingPunct="1">
              <a:defRPr/>
            </a:pPr>
            <a:r>
              <a:rPr lang="en-US">
                <a:cs typeface="+mn-cs"/>
              </a:rPr>
              <a:t>Other research shows that canopies of world forests represent the largest pool of stored carbon of any terrestrial ecosystem, sequestering carbon from the atmosphere. This contributes to keep world climate stable.</a:t>
            </a:r>
          </a:p>
          <a:p>
            <a:pPr eaLnBrk="1" hangingPunct="1">
              <a:defRPr/>
            </a:pPr>
            <a:endParaRPr lang="en-US">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a:t>
            </a:r>
            <a:r>
              <a:rPr lang="en-US" baseline="0" dirty="0"/>
              <a:t> chose </a:t>
            </a:r>
            <a:r>
              <a:rPr lang="en-US" baseline="0" dirty="0" err="1"/>
              <a:t>fielwork</a:t>
            </a:r>
            <a:r>
              <a:rPr lang="en-US" baseline="0" dirty="0"/>
              <a:t> and </a:t>
            </a:r>
            <a:r>
              <a:rPr lang="en-US" baseline="0" dirty="0" err="1"/>
              <a:t>scinece</a:t>
            </a:r>
            <a:r>
              <a:rPr lang="en-US" baseline="0" dirty="0"/>
              <a:t> to understand the world</a:t>
            </a:r>
            <a:endParaRPr lang="en-US" dirty="0"/>
          </a:p>
        </p:txBody>
      </p:sp>
      <p:sp>
        <p:nvSpPr>
          <p:cNvPr id="4" name="Slide Number Placeholder 3"/>
          <p:cNvSpPr>
            <a:spLocks noGrp="1"/>
          </p:cNvSpPr>
          <p:nvPr>
            <p:ph type="sldNum" sz="quarter" idx="10"/>
          </p:nvPr>
        </p:nvSpPr>
        <p:spPr/>
        <p:txBody>
          <a:bodyPr/>
          <a:lstStyle/>
          <a:p>
            <a:fld id="{85C1D34B-510F-A14E-9FAC-5149E91C3604}" type="slidenum">
              <a:rPr lang="en-US" smtClean="0"/>
              <a:t>8</a:t>
            </a:fld>
            <a:endParaRPr lang="en-US"/>
          </a:p>
        </p:txBody>
      </p:sp>
    </p:spTree>
    <p:extLst>
      <p:ext uri="{BB962C8B-B14F-4D97-AF65-F5344CB8AC3E}">
        <p14:creationId xmlns:p14="http://schemas.microsoft.com/office/powerpoint/2010/main" val="425156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9</a:t>
            </a:fld>
            <a:endParaRPr lang="en-US"/>
          </a:p>
        </p:txBody>
      </p:sp>
    </p:spTree>
    <p:extLst>
      <p:ext uri="{BB962C8B-B14F-4D97-AF65-F5344CB8AC3E}">
        <p14:creationId xmlns:p14="http://schemas.microsoft.com/office/powerpoint/2010/main" val="416428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structure:</a:t>
            </a:r>
            <a:r>
              <a:rPr lang="en-US" baseline="0" dirty="0"/>
              <a:t> the CSME serves as a unique conduit. It is firmly routed in higher </a:t>
            </a:r>
            <a:r>
              <a:rPr lang="en-US" baseline="0" dirty="0" err="1"/>
              <a:t>ed</a:t>
            </a:r>
            <a:r>
              <a:rPr lang="en-US" baseline="0" dirty="0"/>
              <a:t> (science and education), and the public (formal and informal science education pathways). Assessment and evaluation are applied throughout; and though most projects are local and regional, we keep extension to national scales in mind. </a:t>
            </a:r>
            <a:endParaRPr lang="en-US" dirty="0"/>
          </a:p>
        </p:txBody>
      </p:sp>
      <p:sp>
        <p:nvSpPr>
          <p:cNvPr id="4" name="Slide Number Placeholder 3"/>
          <p:cNvSpPr>
            <a:spLocks noGrp="1"/>
          </p:cNvSpPr>
          <p:nvPr>
            <p:ph type="sldNum" sz="quarter" idx="10"/>
          </p:nvPr>
        </p:nvSpPr>
        <p:spPr/>
        <p:txBody>
          <a:bodyPr/>
          <a:lstStyle/>
          <a:p>
            <a:fld id="{0C80A8FA-5099-0B40-8C37-677E405E8678}" type="slidenum">
              <a:rPr lang="en-US" smtClean="0"/>
              <a:t>12</a:t>
            </a:fld>
            <a:endParaRPr lang="en-US"/>
          </a:p>
        </p:txBody>
      </p:sp>
    </p:spTree>
    <p:extLst>
      <p:ext uri="{BB962C8B-B14F-4D97-AF65-F5344CB8AC3E}">
        <p14:creationId xmlns:p14="http://schemas.microsoft.com/office/powerpoint/2010/main" val="25809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3C5C3A-CB1F-FE48-8C23-7600D7542893}" type="slidenum">
              <a:rPr lang="en-US"/>
              <a:pPr>
                <a:defRPr/>
              </a:pPr>
              <a:t>13</a:t>
            </a:fld>
            <a:endParaRPr lang="en-US"/>
          </a:p>
        </p:txBody>
      </p:sp>
      <p:sp>
        <p:nvSpPr>
          <p:cNvPr id="65538" name="Rectangle 1"/>
          <p:cNvSpPr>
            <a:spLocks noGrp="1" noRot="1" noChangeAspect="1" noChangeArrowheads="1" noTextEdit="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xmlns="" val="1"/>
            </a:ext>
          </a:extLst>
        </p:spPr>
      </p:sp>
      <p:sp>
        <p:nvSpPr>
          <p:cNvPr id="65539" name="Rectangle 2"/>
          <p:cNvSpPr>
            <a:spLocks noGrp="1" noChangeArrowheads="1"/>
          </p:cNvSpPr>
          <p:nvPr>
            <p:ph type="body" idx="1"/>
          </p:nvPr>
        </p:nvSpPr>
        <p:spPr>
          <a:ln/>
        </p:spPr>
        <p:txBody>
          <a:bodyPr lIns="91432" tIns="45717" rIns="91432" bIns="45717"/>
          <a:lstStyle/>
          <a:p>
            <a:pPr marL="39688" eaLnBrk="1" hangingPunct="1">
              <a:defRPr/>
            </a:pPr>
            <a:endParaRPr lang="en-US">
              <a:solidFill>
                <a:srgbClr val="000000"/>
              </a:solidFill>
              <a:latin typeface="Helvetica" charset="0"/>
              <a:cs typeface="+mn-cs"/>
              <a:sym typeface="Helvetica" charset="0"/>
            </a:endParaRPr>
          </a:p>
          <a:p>
            <a:pPr marL="39688" eaLnBrk="1" hangingPunct="1">
              <a:defRPr/>
            </a:pPr>
            <a:endParaRPr lang="en-US">
              <a:solidFill>
                <a:srgbClr val="000000"/>
              </a:solidFill>
              <a:latin typeface="Helvetica" charset="0"/>
              <a:cs typeface="+mn-cs"/>
              <a:sym typeface="Helvetic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B1B439-6279-4460-9662-3AC3198622C8}" type="datetimeFigureOut">
              <a:rPr lang="en-US"/>
              <a:pPr>
                <a:defRPr/>
              </a:pPr>
              <a:t>9/13/2019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9979F4-B649-4DE4-9361-DC0B348C73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68F293-7229-44CE-AFE2-E971040C7531}" type="datetimeFigureOut">
              <a:rPr lang="en-US"/>
              <a:pPr>
                <a:defRPr/>
              </a:pPr>
              <a:t>9/13/2019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5EE052-C747-4CFE-A1F2-E0990772B70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587C30-EF98-4292-A34A-5C19061BBEAE}" type="datetimeFigureOut">
              <a:rPr lang="en-US"/>
              <a:pPr>
                <a:defRPr/>
              </a:pPr>
              <a:t>9/13/2019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8BBDAF-9976-4C45-A110-EE58117D0A9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2D9517-98AB-4938-A891-F6A4C3B0098E}" type="datetimeFigureOut">
              <a:rPr lang="en-US"/>
              <a:pPr>
                <a:defRPr/>
              </a:pPr>
              <a:t>9/13/2019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698FF5-4C90-43DE-BDD1-6AED45D2A91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D599D05-90B1-4EBD-9759-EFF8913ADD2F}" type="datetimeFigureOut">
              <a:rPr lang="en-US"/>
              <a:pPr>
                <a:defRPr/>
              </a:pPr>
              <a:t>9/13/2019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37269C-41FE-4130-BD33-177288BA160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D73AB3-2B12-4128-BE0D-A1DC60BFADEF}" type="datetimeFigureOut">
              <a:rPr lang="en-US"/>
              <a:pPr>
                <a:defRPr/>
              </a:pPr>
              <a:t>9/13/2019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E36003-3A52-4262-8BF9-B620F1128C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14CAA7-7BDA-4051-BD02-3FFF4C9355C3}" type="datetimeFigureOut">
              <a:rPr lang="en-US"/>
              <a:pPr>
                <a:defRPr/>
              </a:pPr>
              <a:t>9/13/2019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008AAC-659C-46BE-9F29-EDC37908F63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6C18935-68A5-434A-B494-DF15E5C9A636}" type="datetimeFigureOut">
              <a:rPr lang="en-US"/>
              <a:pPr>
                <a:defRPr/>
              </a:pPr>
              <a:t>9/13/2019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BD4C9A-CC75-4A41-A59D-902A7970F17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A95A6B-400C-4448-979D-B0F809CA723C}" type="datetimeFigureOut">
              <a:rPr lang="en-US"/>
              <a:pPr>
                <a:defRPr/>
              </a:pPr>
              <a:t>9/13/2019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875E90-AE66-4C4B-ACC0-72694DF5D2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149DCC-4927-43D7-B94B-F0C79BB4A40A}" type="datetimeFigureOut">
              <a:rPr lang="en-US"/>
              <a:pPr>
                <a:defRPr/>
              </a:pPr>
              <a:t>9/13/2019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1D14DD-15C6-412C-B7E3-E66F97827D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88CEA8-D159-4EE4-90A6-5C7FEBA4FD37}" type="datetimeFigureOut">
              <a:rPr lang="en-US"/>
              <a:pPr>
                <a:defRPr/>
              </a:pPr>
              <a:t>9/13/2019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A0717B-F54C-41A1-B089-A79E61621DB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F92AC47-4F53-4159-A637-0F3D2D3B143B}" type="datetimeFigureOut">
              <a:rPr lang="en-US"/>
              <a:pPr>
                <a:defRPr/>
              </a:pPr>
              <a:t>9/13/2019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F9C7B6C-D666-4D12-A34A-89A675E65C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fade/>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7.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409" name="Picture 3"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6" y="23353"/>
            <a:ext cx="9144000" cy="677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270203" y="1097302"/>
            <a:ext cx="6319317" cy="1815882"/>
          </a:xfrm>
          <a:prstGeom prst="rect">
            <a:avLst/>
          </a:prstGeom>
        </p:spPr>
        <p:txBody>
          <a:bodyPr wrap="square">
            <a:spAutoFit/>
          </a:bodyPr>
          <a:lstStyle/>
          <a:p>
            <a:pPr algn="ctr"/>
            <a:r>
              <a:rPr lang="en-US" sz="2800" i="1" dirty="0">
                <a:solidFill>
                  <a:srgbClr val="FFFF00"/>
                </a:solidFill>
              </a:rPr>
              <a:t>Engaging Incarcerated Adults and Youth in Care with </a:t>
            </a:r>
          </a:p>
          <a:p>
            <a:pPr algn="ctr"/>
            <a:r>
              <a:rPr lang="en-US" sz="2800" i="1" dirty="0">
                <a:solidFill>
                  <a:srgbClr val="FFFF00"/>
                </a:solidFill>
              </a:rPr>
              <a:t>Science and Conservation: Synergisms with Academia</a:t>
            </a:r>
            <a:endParaRPr lang="en-US" sz="2800" dirty="0">
              <a:solidFill>
                <a:srgbClr val="FFFF00"/>
              </a:solidFill>
            </a:endParaRPr>
          </a:p>
        </p:txBody>
      </p:sp>
      <p:sp>
        <p:nvSpPr>
          <p:cNvPr id="5" name="Rectangle 4"/>
          <p:cNvSpPr/>
          <p:nvPr/>
        </p:nvSpPr>
        <p:spPr>
          <a:xfrm>
            <a:off x="4366261" y="5536124"/>
            <a:ext cx="4057649" cy="923330"/>
          </a:xfrm>
          <a:prstGeom prst="rect">
            <a:avLst/>
          </a:prstGeom>
        </p:spPr>
        <p:txBody>
          <a:bodyPr wrap="square">
            <a:spAutoFit/>
          </a:bodyPr>
          <a:lstStyle/>
          <a:p>
            <a:r>
              <a:rPr lang="en-US" b="1" dirty="0">
                <a:solidFill>
                  <a:srgbClr val="CCFFCC"/>
                </a:solidFill>
              </a:rPr>
              <a:t>Nalini Nadkarni and Allison </a:t>
            </a:r>
            <a:r>
              <a:rPr lang="en-US" b="1" dirty="0" err="1">
                <a:solidFill>
                  <a:srgbClr val="CCFFCC"/>
                </a:solidFill>
              </a:rPr>
              <a:t>Anholt</a:t>
            </a:r>
            <a:endParaRPr lang="en-US" b="1" dirty="0">
              <a:solidFill>
                <a:srgbClr val="CCFFCC"/>
              </a:solidFill>
            </a:endParaRPr>
          </a:p>
          <a:p>
            <a:r>
              <a:rPr lang="en-US" b="1" dirty="0">
                <a:solidFill>
                  <a:srgbClr val="CCFFCC"/>
                </a:solidFill>
              </a:rPr>
              <a:t>Department of Biology </a:t>
            </a:r>
          </a:p>
          <a:p>
            <a:r>
              <a:rPr lang="en-US" b="1" dirty="0">
                <a:solidFill>
                  <a:srgbClr val="CCFFCC"/>
                </a:solidFill>
              </a:rPr>
              <a:t>University of Utah</a:t>
            </a:r>
            <a:endParaRPr lang="en-US" dirty="0">
              <a:solidFill>
                <a:srgbClr val="CCFFCC"/>
              </a:solidFill>
            </a:endParaRPr>
          </a:p>
        </p:txBody>
      </p:sp>
    </p:spTree>
    <p:extLst>
      <p:ext uri="{BB962C8B-B14F-4D97-AF65-F5344CB8AC3E}">
        <p14:creationId xmlns:p14="http://schemas.microsoft.com/office/powerpoint/2010/main" val="109065555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35C67-1EB5-A343-8CEA-3BBF3A18A506}"/>
              </a:ext>
            </a:extLst>
          </p:cNvPr>
          <p:cNvPicPr>
            <a:picLocks noChangeAspect="1"/>
          </p:cNvPicPr>
          <p:nvPr/>
        </p:nvPicPr>
        <p:blipFill>
          <a:blip r:embed="rId2"/>
          <a:stretch>
            <a:fillRect/>
          </a:stretch>
        </p:blipFill>
        <p:spPr>
          <a:xfrm>
            <a:off x="955040" y="71908"/>
            <a:ext cx="7498080" cy="1328676"/>
          </a:xfrm>
          <a:prstGeom prst="rect">
            <a:avLst/>
          </a:prstGeom>
        </p:spPr>
      </p:pic>
      <p:sp>
        <p:nvSpPr>
          <p:cNvPr id="9" name="TextBox 8">
            <a:extLst>
              <a:ext uri="{FF2B5EF4-FFF2-40B4-BE49-F238E27FC236}">
                <a16:creationId xmlns:a16="http://schemas.microsoft.com/office/drawing/2014/main" id="{BDF109BD-BDA1-5B49-9BA3-2B903EF61214}"/>
              </a:ext>
            </a:extLst>
          </p:cNvPr>
          <p:cNvSpPr txBox="1"/>
          <p:nvPr/>
        </p:nvSpPr>
        <p:spPr>
          <a:xfrm>
            <a:off x="464144" y="1861728"/>
            <a:ext cx="8215711" cy="1938992"/>
          </a:xfrm>
          <a:prstGeom prst="rect">
            <a:avLst/>
          </a:prstGeom>
          <a:noFill/>
        </p:spPr>
        <p:txBody>
          <a:bodyPr wrap="none" rtlCol="0">
            <a:spAutoFit/>
          </a:bodyPr>
          <a:lstStyle/>
          <a:p>
            <a:r>
              <a:rPr lang="en-US" sz="2400" dirty="0">
                <a:solidFill>
                  <a:srgbClr val="FFFF00"/>
                </a:solidFill>
              </a:rPr>
              <a:t>MISSION:</a:t>
            </a:r>
          </a:p>
          <a:p>
            <a:endParaRPr lang="en-US" sz="2400" dirty="0">
              <a:solidFill>
                <a:srgbClr val="FFFF00"/>
              </a:solidFill>
            </a:endParaRPr>
          </a:p>
          <a:p>
            <a:r>
              <a:rPr lang="en-US" sz="2400" dirty="0">
                <a:solidFill>
                  <a:srgbClr val="FFFF00"/>
                </a:solidFill>
              </a:rPr>
              <a:t>…to bring science lectures, conservation projects, </a:t>
            </a:r>
          </a:p>
          <a:p>
            <a:r>
              <a:rPr lang="en-US" sz="2400" dirty="0">
                <a:solidFill>
                  <a:srgbClr val="FFFF00"/>
                </a:solidFill>
              </a:rPr>
              <a:t>and nature imagery to people who are incarcerated in Utah</a:t>
            </a:r>
          </a:p>
          <a:p>
            <a:r>
              <a:rPr lang="en-US" sz="2400" dirty="0">
                <a:solidFill>
                  <a:srgbClr val="FFFF00"/>
                </a:solidFill>
              </a:rPr>
              <a:t>and other corrections facilities.</a:t>
            </a:r>
          </a:p>
        </p:txBody>
      </p:sp>
      <p:pic>
        <p:nvPicPr>
          <p:cNvPr id="11" name="Picture 10">
            <a:extLst>
              <a:ext uri="{FF2B5EF4-FFF2-40B4-BE49-F238E27FC236}">
                <a16:creationId xmlns:a16="http://schemas.microsoft.com/office/drawing/2014/main" id="{EE7A7796-D038-5349-B13A-23649C523C33}"/>
              </a:ext>
            </a:extLst>
          </p:cNvPr>
          <p:cNvPicPr>
            <a:picLocks noChangeAspect="1"/>
          </p:cNvPicPr>
          <p:nvPr/>
        </p:nvPicPr>
        <p:blipFill rotWithShape="1">
          <a:blip r:embed="rId3"/>
          <a:srcRect l="10950" t="42943" r="12996"/>
          <a:stretch/>
        </p:blipFill>
        <p:spPr>
          <a:xfrm>
            <a:off x="464144" y="4527550"/>
            <a:ext cx="3846859" cy="1799590"/>
          </a:xfrm>
          <a:prstGeom prst="rect">
            <a:avLst/>
          </a:prstGeom>
          <a:ln>
            <a:solidFill>
              <a:schemeClr val="bg1"/>
            </a:solidFill>
          </a:ln>
        </p:spPr>
      </p:pic>
      <p:pic>
        <p:nvPicPr>
          <p:cNvPr id="14" name="Picture 13">
            <a:extLst>
              <a:ext uri="{FF2B5EF4-FFF2-40B4-BE49-F238E27FC236}">
                <a16:creationId xmlns:a16="http://schemas.microsoft.com/office/drawing/2014/main" id="{575071B6-0120-8148-8209-B85088CDE4F4}"/>
              </a:ext>
            </a:extLst>
          </p:cNvPr>
          <p:cNvPicPr>
            <a:picLocks noChangeAspect="1"/>
          </p:cNvPicPr>
          <p:nvPr/>
        </p:nvPicPr>
        <p:blipFill>
          <a:blip r:embed="rId4"/>
          <a:stretch>
            <a:fillRect/>
          </a:stretch>
        </p:blipFill>
        <p:spPr>
          <a:xfrm>
            <a:off x="5125720" y="4457700"/>
            <a:ext cx="3327400" cy="1892300"/>
          </a:xfrm>
          <a:prstGeom prst="rect">
            <a:avLst/>
          </a:prstGeom>
          <a:ln>
            <a:solidFill>
              <a:schemeClr val="bg1"/>
            </a:solidFill>
          </a:ln>
        </p:spPr>
      </p:pic>
    </p:spTree>
    <p:extLst>
      <p:ext uri="{BB962C8B-B14F-4D97-AF65-F5344CB8AC3E}">
        <p14:creationId xmlns:p14="http://schemas.microsoft.com/office/powerpoint/2010/main" val="8538092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405" t="6848" r="7499" b="8401"/>
          <a:stretch/>
        </p:blipFill>
        <p:spPr>
          <a:xfrm>
            <a:off x="2125980" y="251618"/>
            <a:ext cx="4823460" cy="2341388"/>
          </a:xfrm>
          <a:prstGeom prst="rect">
            <a:avLst/>
          </a:prstGeom>
          <a:ln>
            <a:solidFill>
              <a:schemeClr val="accent1"/>
            </a:solidFill>
          </a:ln>
        </p:spPr>
      </p:pic>
      <p:sp>
        <p:nvSpPr>
          <p:cNvPr id="5" name="TextBox 4">
            <a:extLst>
              <a:ext uri="{FF2B5EF4-FFF2-40B4-BE49-F238E27FC236}">
                <a16:creationId xmlns:a16="http://schemas.microsoft.com/office/drawing/2014/main" id="{BBADB7BD-03CA-BD42-BE95-2337DC2D693F}"/>
              </a:ext>
            </a:extLst>
          </p:cNvPr>
          <p:cNvSpPr txBox="1"/>
          <p:nvPr/>
        </p:nvSpPr>
        <p:spPr>
          <a:xfrm>
            <a:off x="5544285" y="5709702"/>
            <a:ext cx="2180277" cy="338554"/>
          </a:xfrm>
          <a:prstGeom prst="rect">
            <a:avLst/>
          </a:prstGeom>
          <a:noFill/>
          <a:ln>
            <a:solidFill>
              <a:srgbClr val="FFFF00"/>
            </a:solidFill>
          </a:ln>
        </p:spPr>
        <p:txBody>
          <a:bodyPr wrap="none" rtlCol="0">
            <a:spAutoFit/>
          </a:bodyPr>
          <a:lstStyle/>
          <a:p>
            <a:r>
              <a:rPr lang="en-US" sz="1600" dirty="0">
                <a:solidFill>
                  <a:srgbClr val="FFFF00"/>
                </a:solidFill>
              </a:rPr>
              <a:t>Genesis Youth Center</a:t>
            </a:r>
          </a:p>
        </p:txBody>
      </p:sp>
      <p:sp>
        <p:nvSpPr>
          <p:cNvPr id="12" name="TextBox 11">
            <a:extLst>
              <a:ext uri="{FF2B5EF4-FFF2-40B4-BE49-F238E27FC236}">
                <a16:creationId xmlns:a16="http://schemas.microsoft.com/office/drawing/2014/main" id="{8797B49A-2057-2749-BCE6-6DDBC0E14FC1}"/>
              </a:ext>
            </a:extLst>
          </p:cNvPr>
          <p:cNvSpPr txBox="1"/>
          <p:nvPr/>
        </p:nvSpPr>
        <p:spPr>
          <a:xfrm>
            <a:off x="2125980" y="5763563"/>
            <a:ext cx="1632178" cy="338554"/>
          </a:xfrm>
          <a:prstGeom prst="rect">
            <a:avLst/>
          </a:prstGeom>
          <a:noFill/>
          <a:ln>
            <a:solidFill>
              <a:srgbClr val="FFFF00"/>
            </a:solidFill>
          </a:ln>
        </p:spPr>
        <p:txBody>
          <a:bodyPr wrap="none" rtlCol="0">
            <a:spAutoFit/>
          </a:bodyPr>
          <a:lstStyle/>
          <a:p>
            <a:r>
              <a:rPr lang="en-US" sz="1600" dirty="0">
                <a:solidFill>
                  <a:srgbClr val="FFFF00"/>
                </a:solidFill>
              </a:rPr>
              <a:t>Farmington Bay</a:t>
            </a:r>
          </a:p>
        </p:txBody>
      </p:sp>
      <p:sp>
        <p:nvSpPr>
          <p:cNvPr id="13" name="TextBox 12">
            <a:extLst>
              <a:ext uri="{FF2B5EF4-FFF2-40B4-BE49-F238E27FC236}">
                <a16:creationId xmlns:a16="http://schemas.microsoft.com/office/drawing/2014/main" id="{E7C8F5F4-3E8C-8C4C-AACC-C959F70C32DD}"/>
              </a:ext>
            </a:extLst>
          </p:cNvPr>
          <p:cNvSpPr txBox="1"/>
          <p:nvPr/>
        </p:nvSpPr>
        <p:spPr>
          <a:xfrm>
            <a:off x="528260" y="3865135"/>
            <a:ext cx="1335622" cy="338554"/>
          </a:xfrm>
          <a:prstGeom prst="rect">
            <a:avLst/>
          </a:prstGeom>
          <a:noFill/>
          <a:ln>
            <a:solidFill>
              <a:srgbClr val="FFFF00"/>
            </a:solidFill>
          </a:ln>
        </p:spPr>
        <p:txBody>
          <a:bodyPr wrap="none" rtlCol="0">
            <a:spAutoFit/>
          </a:bodyPr>
          <a:lstStyle/>
          <a:p>
            <a:r>
              <a:rPr lang="en-US" sz="1600" dirty="0">
                <a:solidFill>
                  <a:srgbClr val="FFFF00"/>
                </a:solidFill>
              </a:rPr>
              <a:t>Decker Lake</a:t>
            </a:r>
          </a:p>
        </p:txBody>
      </p:sp>
      <p:sp>
        <p:nvSpPr>
          <p:cNvPr id="14" name="TextBox 13">
            <a:extLst>
              <a:ext uri="{FF2B5EF4-FFF2-40B4-BE49-F238E27FC236}">
                <a16:creationId xmlns:a16="http://schemas.microsoft.com/office/drawing/2014/main" id="{3C5BC1C5-004E-EE47-9EBA-BDD5B32F95E5}"/>
              </a:ext>
            </a:extLst>
          </p:cNvPr>
          <p:cNvSpPr txBox="1"/>
          <p:nvPr/>
        </p:nvSpPr>
        <p:spPr>
          <a:xfrm>
            <a:off x="3425129" y="3918306"/>
            <a:ext cx="2225161" cy="338554"/>
          </a:xfrm>
          <a:prstGeom prst="rect">
            <a:avLst/>
          </a:prstGeom>
          <a:noFill/>
          <a:ln>
            <a:solidFill>
              <a:srgbClr val="FFFF00"/>
            </a:solidFill>
          </a:ln>
        </p:spPr>
        <p:txBody>
          <a:bodyPr wrap="none" rtlCol="0">
            <a:spAutoFit/>
          </a:bodyPr>
          <a:lstStyle/>
          <a:p>
            <a:r>
              <a:rPr lang="en-US" sz="1600" dirty="0">
                <a:solidFill>
                  <a:srgbClr val="FFFF00"/>
                </a:solidFill>
              </a:rPr>
              <a:t>Girls Transition Center</a:t>
            </a:r>
          </a:p>
        </p:txBody>
      </p:sp>
      <p:sp>
        <p:nvSpPr>
          <p:cNvPr id="15" name="TextBox 14">
            <a:extLst>
              <a:ext uri="{FF2B5EF4-FFF2-40B4-BE49-F238E27FC236}">
                <a16:creationId xmlns:a16="http://schemas.microsoft.com/office/drawing/2014/main" id="{271FDBF4-00AA-7A43-A593-CA96C0A1C556}"/>
              </a:ext>
            </a:extLst>
          </p:cNvPr>
          <p:cNvSpPr txBox="1"/>
          <p:nvPr/>
        </p:nvSpPr>
        <p:spPr>
          <a:xfrm>
            <a:off x="6940821" y="3983887"/>
            <a:ext cx="1414170" cy="338554"/>
          </a:xfrm>
          <a:prstGeom prst="rect">
            <a:avLst/>
          </a:prstGeom>
          <a:noFill/>
          <a:ln>
            <a:solidFill>
              <a:srgbClr val="FFFF00"/>
            </a:solidFill>
          </a:ln>
        </p:spPr>
        <p:txBody>
          <a:bodyPr wrap="none" rtlCol="0">
            <a:spAutoFit/>
          </a:bodyPr>
          <a:lstStyle/>
          <a:p>
            <a:r>
              <a:rPr lang="en-US" sz="1600" dirty="0">
                <a:solidFill>
                  <a:srgbClr val="FFFF00"/>
                </a:solidFill>
              </a:rPr>
              <a:t>Slate Canyon</a:t>
            </a:r>
          </a:p>
        </p:txBody>
      </p:sp>
    </p:spTree>
    <p:extLst>
      <p:ext uri="{BB962C8B-B14F-4D97-AF65-F5344CB8AC3E}">
        <p14:creationId xmlns:p14="http://schemas.microsoft.com/office/powerpoint/2010/main" val="94186086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689" y="127680"/>
            <a:ext cx="9143786" cy="6458493"/>
            <a:chOff x="-32689" y="127680"/>
            <a:chExt cx="9143786" cy="6458493"/>
          </a:xfrm>
        </p:grpSpPr>
        <p:grpSp>
          <p:nvGrpSpPr>
            <p:cNvPr id="5" name="Group 4"/>
            <p:cNvGrpSpPr/>
            <p:nvPr/>
          </p:nvGrpSpPr>
          <p:grpSpPr>
            <a:xfrm>
              <a:off x="-32689" y="127680"/>
              <a:ext cx="9143786" cy="6458493"/>
              <a:chOff x="-32689" y="127680"/>
              <a:chExt cx="9143786" cy="6458493"/>
            </a:xfrm>
          </p:grpSpPr>
          <p:grpSp>
            <p:nvGrpSpPr>
              <p:cNvPr id="3" name="Group 2"/>
              <p:cNvGrpSpPr/>
              <p:nvPr/>
            </p:nvGrpSpPr>
            <p:grpSpPr>
              <a:xfrm>
                <a:off x="-32689" y="127680"/>
                <a:ext cx="9143786" cy="6458493"/>
                <a:chOff x="-32689" y="-482635"/>
                <a:chExt cx="9143786" cy="6458493"/>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14370" y="-482635"/>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bg2">
                <a:lumMod val="75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chemeClr val="accent2">
                <a:lumMod val="40000"/>
                <a:lumOff val="60000"/>
              </a:schemeClr>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374044" y="332821"/>
              <a:ext cx="1998113" cy="830997"/>
            </a:xfrm>
            <a:prstGeom prst="rect">
              <a:avLst/>
            </a:prstGeom>
            <a:solidFill>
              <a:srgbClr val="CCFFCC"/>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5842967" y="1436271"/>
              <a:ext cx="1296449" cy="830997"/>
            </a:xfrm>
            <a:prstGeom prst="rect">
              <a:avLst/>
            </a:prstGeom>
            <a:solidFill>
              <a:srgbClr val="CCFFCC"/>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581731" y="5898895"/>
              <a:ext cx="2030649" cy="461665"/>
            </a:xfrm>
            <a:prstGeom prst="rect">
              <a:avLst/>
            </a:prstGeom>
            <a:solidFill>
              <a:schemeClr val="bg2">
                <a:lumMod val="75000"/>
              </a:schemeClr>
            </a:solidFill>
          </p:spPr>
          <p:txBody>
            <a:bodyPr wrap="square" rtlCol="0">
              <a:spAutoFit/>
            </a:bodyPr>
            <a:lstStyle/>
            <a:p>
              <a:r>
                <a:rPr lang="en-US" sz="2400" dirty="0"/>
                <a:t>Conservation</a:t>
              </a:r>
            </a:p>
          </p:txBody>
        </p:sp>
      </p:grpSp>
      <p:pic>
        <p:nvPicPr>
          <p:cNvPr id="17" name="Picture 16">
            <a:extLst>
              <a:ext uri="{FF2B5EF4-FFF2-40B4-BE49-F238E27FC236}">
                <a16:creationId xmlns:a16="http://schemas.microsoft.com/office/drawing/2014/main" id="{CC0873A1-DA2D-8F4C-BD8D-8DB79AE66F1D}"/>
              </a:ext>
            </a:extLst>
          </p:cNvPr>
          <p:cNvPicPr>
            <a:picLocks noChangeAspect="1"/>
          </p:cNvPicPr>
          <p:nvPr/>
        </p:nvPicPr>
        <p:blipFill>
          <a:blip r:embed="rId6"/>
          <a:stretch>
            <a:fillRect/>
          </a:stretch>
        </p:blipFill>
        <p:spPr>
          <a:xfrm>
            <a:off x="84870" y="151081"/>
            <a:ext cx="2744731" cy="486372"/>
          </a:xfrm>
          <a:prstGeom prst="rect">
            <a:avLst/>
          </a:prstGeom>
        </p:spPr>
      </p:pic>
    </p:spTree>
    <p:extLst>
      <p:ext uri="{BB962C8B-B14F-4D97-AF65-F5344CB8AC3E}">
        <p14:creationId xmlns:p14="http://schemas.microsoft.com/office/powerpoint/2010/main" val="22979445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113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 y="45720"/>
            <a:ext cx="9292590" cy="6720840"/>
          </a:xfrm>
          <a:prstGeom prst="rect">
            <a:avLst/>
          </a:prstGeom>
          <a:solidFill>
            <a:schemeClr val="tx1"/>
          </a:solidFill>
          <a:ln>
            <a:noFill/>
          </a:ln>
        </p:spPr>
      </p:pic>
      <p:pic>
        <p:nvPicPr>
          <p:cNvPr id="3" name="Picture 2">
            <a:extLst>
              <a:ext uri="{FF2B5EF4-FFF2-40B4-BE49-F238E27FC236}">
                <a16:creationId xmlns:a16="http://schemas.microsoft.com/office/drawing/2014/main" id="{8A53E7DA-0299-C74B-A221-800B805C074B}"/>
              </a:ext>
            </a:extLst>
          </p:cNvPr>
          <p:cNvPicPr>
            <a:picLocks noChangeAspect="1"/>
          </p:cNvPicPr>
          <p:nvPr/>
        </p:nvPicPr>
        <p:blipFill>
          <a:blip r:embed="rId4"/>
          <a:stretch>
            <a:fillRect/>
          </a:stretch>
        </p:blipFill>
        <p:spPr>
          <a:xfrm>
            <a:off x="0" y="68580"/>
            <a:ext cx="2800350" cy="496228"/>
          </a:xfrm>
          <a:prstGeom prst="rect">
            <a:avLst/>
          </a:prstGeom>
        </p:spPr>
      </p:pic>
    </p:spTree>
    <p:extLst>
      <p:ext uri="{BB962C8B-B14F-4D97-AF65-F5344CB8AC3E}">
        <p14:creationId xmlns:p14="http://schemas.microsoft.com/office/powerpoint/2010/main" val="6577511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lecture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0" y="234049"/>
            <a:ext cx="8851574" cy="590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5636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nal lecture b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83" y="995259"/>
            <a:ext cx="4654247" cy="3115283"/>
          </a:xfrm>
          <a:prstGeom prst="rect">
            <a:avLst/>
          </a:prstGeom>
        </p:spPr>
      </p:pic>
      <p:pic>
        <p:nvPicPr>
          <p:cNvPr id="5" name="Picture 4" descr="talking m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136" y="1416192"/>
            <a:ext cx="3162605" cy="2026195"/>
          </a:xfrm>
          <a:prstGeom prst="rect">
            <a:avLst/>
          </a:prstGeom>
        </p:spPr>
      </p:pic>
      <p:pic>
        <p:nvPicPr>
          <p:cNvPr id="9" name="Picture 8" descr="Screen Shot 2014-12-17 at 1.29.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763" y="4467452"/>
            <a:ext cx="3086504" cy="2125377"/>
          </a:xfrm>
          <a:prstGeom prst="rect">
            <a:avLst/>
          </a:prstGeom>
        </p:spPr>
      </p:pic>
    </p:spTree>
    <p:extLst>
      <p:ext uri="{BB962C8B-B14F-4D97-AF65-F5344CB8AC3E}">
        <p14:creationId xmlns:p14="http://schemas.microsoft.com/office/powerpoint/2010/main" val="42469724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p:cNvSpPr txBox="1"/>
          <p:nvPr/>
        </p:nvSpPr>
        <p:spPr>
          <a:xfrm>
            <a:off x="412356" y="1237162"/>
            <a:ext cx="3661917" cy="4801315"/>
          </a:xfrm>
          <a:prstGeom prst="rect">
            <a:avLst/>
          </a:prstGeom>
          <a:solidFill>
            <a:srgbClr val="FDEADA"/>
          </a:solidFill>
        </p:spPr>
        <p:txBody>
          <a:bodyPr wrap="none" rtlCol="0">
            <a:spAutoFit/>
          </a:bodyPr>
          <a:lstStyle/>
          <a:p>
            <a:r>
              <a:rPr lang="en-US" b="1" dirty="0"/>
              <a:t> </a:t>
            </a:r>
            <a:endParaRPr lang="en-US" dirty="0"/>
          </a:p>
          <a:p>
            <a:r>
              <a:rPr lang="en-US" b="1" dirty="0"/>
              <a:t>Zoology</a:t>
            </a:r>
            <a:endParaRPr lang="en-US" dirty="0"/>
          </a:p>
          <a:p>
            <a:r>
              <a:rPr lang="en-US" dirty="0"/>
              <a:t>Cone snail venom</a:t>
            </a:r>
          </a:p>
          <a:p>
            <a:r>
              <a:rPr lang="en-US" dirty="0"/>
              <a:t>Studying memory in worms</a:t>
            </a:r>
          </a:p>
          <a:p>
            <a:r>
              <a:rPr lang="en-US" dirty="0"/>
              <a:t>Diversity of ants</a:t>
            </a:r>
          </a:p>
          <a:p>
            <a:r>
              <a:rPr lang="en-US" dirty="0"/>
              <a:t>Ecology of </a:t>
            </a:r>
            <a:r>
              <a:rPr lang="en-US" dirty="0" err="1"/>
              <a:t>pikas</a:t>
            </a:r>
            <a:endParaRPr lang="en-US" dirty="0"/>
          </a:p>
          <a:p>
            <a:r>
              <a:rPr lang="en-US" dirty="0"/>
              <a:t>Gray wolf biomechanics</a:t>
            </a:r>
          </a:p>
          <a:p>
            <a:r>
              <a:rPr lang="en-US" dirty="0"/>
              <a:t>Bird anatomy</a:t>
            </a:r>
          </a:p>
          <a:p>
            <a:r>
              <a:rPr lang="en-US" dirty="0"/>
              <a:t>Bird migration</a:t>
            </a:r>
          </a:p>
          <a:p>
            <a:r>
              <a:rPr lang="en-US" dirty="0"/>
              <a:t>Conservation of wolves and bears</a:t>
            </a:r>
          </a:p>
          <a:p>
            <a:r>
              <a:rPr lang="en-US" dirty="0"/>
              <a:t> </a:t>
            </a:r>
          </a:p>
          <a:p>
            <a:r>
              <a:rPr lang="en-US" b="1" dirty="0"/>
              <a:t>Human biology and health</a:t>
            </a:r>
            <a:endParaRPr lang="en-US" dirty="0"/>
          </a:p>
          <a:p>
            <a:r>
              <a:rPr lang="en-US" dirty="0"/>
              <a:t>Human gut bacteria</a:t>
            </a:r>
          </a:p>
          <a:p>
            <a:r>
              <a:rPr lang="en-US" dirty="0"/>
              <a:t>Physics of the human voice</a:t>
            </a:r>
          </a:p>
          <a:p>
            <a:r>
              <a:rPr lang="en-US" dirty="0"/>
              <a:t>Inactivity and human health</a:t>
            </a:r>
          </a:p>
          <a:p>
            <a:r>
              <a:rPr lang="en-US" dirty="0"/>
              <a:t>Diabetes</a:t>
            </a:r>
          </a:p>
          <a:p>
            <a:r>
              <a:rPr lang="en-US" dirty="0"/>
              <a:t>Chemistry of cancer treatments</a:t>
            </a:r>
          </a:p>
        </p:txBody>
      </p:sp>
      <p:sp>
        <p:nvSpPr>
          <p:cNvPr id="5" name="TextBox 4"/>
          <p:cNvSpPr txBox="1"/>
          <p:nvPr/>
        </p:nvSpPr>
        <p:spPr>
          <a:xfrm>
            <a:off x="4618390" y="1512488"/>
            <a:ext cx="3957421" cy="3970318"/>
          </a:xfrm>
          <a:prstGeom prst="rect">
            <a:avLst/>
          </a:prstGeom>
          <a:solidFill>
            <a:srgbClr val="FDEADA"/>
          </a:solidFill>
        </p:spPr>
        <p:txBody>
          <a:bodyPr wrap="none" rtlCol="0">
            <a:spAutoFit/>
          </a:bodyPr>
          <a:lstStyle/>
          <a:p>
            <a:r>
              <a:rPr lang="en-US" b="1" dirty="0"/>
              <a:t>Botany</a:t>
            </a:r>
            <a:endParaRPr lang="en-US" dirty="0"/>
          </a:p>
          <a:p>
            <a:r>
              <a:rPr lang="en-US" dirty="0"/>
              <a:t>Trees and people around the world </a:t>
            </a:r>
          </a:p>
          <a:p>
            <a:r>
              <a:rPr lang="en-US" dirty="0"/>
              <a:t> </a:t>
            </a:r>
          </a:p>
          <a:p>
            <a:r>
              <a:rPr lang="en-US" b="1" dirty="0"/>
              <a:t>Microbial biology</a:t>
            </a:r>
            <a:endParaRPr lang="en-US" dirty="0"/>
          </a:p>
          <a:p>
            <a:r>
              <a:rPr lang="en-US" dirty="0"/>
              <a:t>Antibiotic resistance in microbes</a:t>
            </a:r>
          </a:p>
          <a:p>
            <a:r>
              <a:rPr lang="en-US" dirty="0"/>
              <a:t>Structure of viruses</a:t>
            </a:r>
          </a:p>
          <a:p>
            <a:endParaRPr lang="en-US" dirty="0"/>
          </a:p>
          <a:p>
            <a:r>
              <a:rPr lang="en-US" b="1" dirty="0"/>
              <a:t>Ecology</a:t>
            </a:r>
            <a:endParaRPr lang="en-US" dirty="0"/>
          </a:p>
          <a:p>
            <a:r>
              <a:rPr lang="en-US" dirty="0"/>
              <a:t>Watersheds</a:t>
            </a:r>
          </a:p>
          <a:p>
            <a:r>
              <a:rPr lang="en-US" dirty="0"/>
              <a:t>Interactions between ants and plants</a:t>
            </a:r>
          </a:p>
          <a:p>
            <a:r>
              <a:rPr lang="en-US" dirty="0"/>
              <a:t>Extreme adaptations</a:t>
            </a:r>
          </a:p>
          <a:p>
            <a:r>
              <a:rPr lang="en-US" dirty="0"/>
              <a:t>Parasites</a:t>
            </a:r>
          </a:p>
          <a:p>
            <a:br>
              <a:rPr lang="en-US" dirty="0"/>
            </a:br>
            <a:endParaRPr lang="en-US" dirty="0"/>
          </a:p>
        </p:txBody>
      </p:sp>
      <p:sp>
        <p:nvSpPr>
          <p:cNvPr id="6" name="TextBox 5"/>
          <p:cNvSpPr txBox="1"/>
          <p:nvPr/>
        </p:nvSpPr>
        <p:spPr>
          <a:xfrm>
            <a:off x="2103613" y="270298"/>
            <a:ext cx="5029554" cy="646331"/>
          </a:xfrm>
          <a:prstGeom prst="rect">
            <a:avLst/>
          </a:prstGeom>
          <a:solidFill>
            <a:schemeClr val="accent6">
              <a:lumMod val="20000"/>
              <a:lumOff val="80000"/>
            </a:schemeClr>
          </a:solidFill>
        </p:spPr>
        <p:txBody>
          <a:bodyPr wrap="none" rtlCol="0">
            <a:spAutoFit/>
          </a:bodyPr>
          <a:lstStyle/>
          <a:p>
            <a:pPr algn="ctr"/>
            <a:r>
              <a:rPr lang="en-US" b="1" dirty="0"/>
              <a:t>Science Lecture Topics, Draper State Prison</a:t>
            </a:r>
          </a:p>
          <a:p>
            <a:pPr algn="ctr"/>
            <a:r>
              <a:rPr lang="en-US" b="1" dirty="0"/>
              <a:t>2016-2018</a:t>
            </a:r>
            <a:endParaRPr lang="en-US" dirty="0"/>
          </a:p>
        </p:txBody>
      </p:sp>
    </p:spTree>
    <p:extLst>
      <p:ext uri="{BB962C8B-B14F-4D97-AF65-F5344CB8AC3E}">
        <p14:creationId xmlns:p14="http://schemas.microsoft.com/office/powerpoint/2010/main" val="12123359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2A3404-40BA-1941-93F7-709ACBD66209}"/>
              </a:ext>
            </a:extLst>
          </p:cNvPr>
          <p:cNvGrpSpPr/>
          <p:nvPr/>
        </p:nvGrpSpPr>
        <p:grpSpPr>
          <a:xfrm>
            <a:off x="308105" y="821426"/>
            <a:ext cx="8664306" cy="5381581"/>
            <a:chOff x="319535" y="615686"/>
            <a:chExt cx="8664306" cy="5381581"/>
          </a:xfrm>
        </p:grpSpPr>
        <p:pic>
          <p:nvPicPr>
            <p:cNvPr id="2" name="Picture 1" descr="figure_1 pre post bar.pdf">
              <a:extLst>
                <a:ext uri="{FF2B5EF4-FFF2-40B4-BE49-F238E27FC236}">
                  <a16:creationId xmlns:a16="http://schemas.microsoft.com/office/drawing/2014/main" id="{F02D807D-23D8-324E-AF87-6AA4E447C2E8}"/>
                </a:ext>
              </a:extLst>
            </p:cNvPr>
            <p:cNvPicPr>
              <a:picLocks noChangeAspect="1"/>
            </p:cNvPicPr>
            <p:nvPr/>
          </p:nvPicPr>
          <p:blipFill rotWithShape="1">
            <a:blip r:embed="rId2">
              <a:extLst>
                <a:ext uri="{28A0092B-C50C-407E-A947-70E740481C1C}">
                  <a14:useLocalDpi xmlns:a14="http://schemas.microsoft.com/office/drawing/2010/main" val="0"/>
                </a:ext>
              </a:extLst>
            </a:blip>
            <a:srcRect l="6343" b="45334"/>
            <a:stretch/>
          </p:blipFill>
          <p:spPr>
            <a:xfrm>
              <a:off x="842755" y="615686"/>
              <a:ext cx="8141086" cy="4710694"/>
            </a:xfrm>
            <a:prstGeom prst="rect">
              <a:avLst/>
            </a:prstGeom>
          </p:spPr>
        </p:pic>
        <p:sp>
          <p:nvSpPr>
            <p:cNvPr id="3" name="TextBox 2">
              <a:extLst>
                <a:ext uri="{FF2B5EF4-FFF2-40B4-BE49-F238E27FC236}">
                  <a16:creationId xmlns:a16="http://schemas.microsoft.com/office/drawing/2014/main" id="{24598653-E1F7-3E43-B402-C203D2FCF1CC}"/>
                </a:ext>
              </a:extLst>
            </p:cNvPr>
            <p:cNvSpPr txBox="1"/>
            <p:nvPr/>
          </p:nvSpPr>
          <p:spPr>
            <a:xfrm>
              <a:off x="2487555" y="5501312"/>
              <a:ext cx="1318635" cy="461665"/>
            </a:xfrm>
            <a:prstGeom prst="rect">
              <a:avLst/>
            </a:prstGeom>
            <a:solidFill>
              <a:schemeClr val="bg1"/>
            </a:solidFill>
          </p:spPr>
          <p:txBody>
            <a:bodyPr wrap="square" rtlCol="0">
              <a:spAutoFit/>
            </a:bodyPr>
            <a:lstStyle/>
            <a:p>
              <a:pPr algn="ctr"/>
              <a:r>
                <a:rPr lang="en-US" sz="2400" dirty="0"/>
                <a:t>Content</a:t>
              </a:r>
            </a:p>
          </p:txBody>
        </p:sp>
        <p:sp>
          <p:nvSpPr>
            <p:cNvPr id="4" name="TextBox 3">
              <a:extLst>
                <a:ext uri="{FF2B5EF4-FFF2-40B4-BE49-F238E27FC236}">
                  <a16:creationId xmlns:a16="http://schemas.microsoft.com/office/drawing/2014/main" id="{58F74C0D-861C-414F-B83C-D6FFF7669A01}"/>
                </a:ext>
              </a:extLst>
            </p:cNvPr>
            <p:cNvSpPr txBox="1"/>
            <p:nvPr/>
          </p:nvSpPr>
          <p:spPr>
            <a:xfrm>
              <a:off x="4645387" y="5501312"/>
              <a:ext cx="1229634" cy="461665"/>
            </a:xfrm>
            <a:prstGeom prst="rect">
              <a:avLst/>
            </a:prstGeom>
            <a:solidFill>
              <a:schemeClr val="bg1"/>
            </a:solidFill>
          </p:spPr>
          <p:txBody>
            <a:bodyPr wrap="square" rtlCol="0">
              <a:spAutoFit/>
            </a:bodyPr>
            <a:lstStyle/>
            <a:p>
              <a:r>
                <a:rPr lang="en-US" sz="2400" dirty="0"/>
                <a:t>Attitude</a:t>
              </a:r>
            </a:p>
          </p:txBody>
        </p:sp>
        <p:sp>
          <p:nvSpPr>
            <p:cNvPr id="5" name="TextBox 4">
              <a:extLst>
                <a:ext uri="{FF2B5EF4-FFF2-40B4-BE49-F238E27FC236}">
                  <a16:creationId xmlns:a16="http://schemas.microsoft.com/office/drawing/2014/main" id="{10803C14-754D-E647-AF32-09B2AA0B7642}"/>
                </a:ext>
              </a:extLst>
            </p:cNvPr>
            <p:cNvSpPr txBox="1"/>
            <p:nvPr/>
          </p:nvSpPr>
          <p:spPr>
            <a:xfrm>
              <a:off x="6870444" y="5535602"/>
              <a:ext cx="1542036" cy="461665"/>
            </a:xfrm>
            <a:prstGeom prst="rect">
              <a:avLst/>
            </a:prstGeom>
            <a:solidFill>
              <a:schemeClr val="bg1"/>
            </a:solidFill>
          </p:spPr>
          <p:txBody>
            <a:bodyPr wrap="square" rtlCol="0">
              <a:spAutoFit/>
            </a:bodyPr>
            <a:lstStyle/>
            <a:p>
              <a:r>
                <a:rPr lang="en-US" sz="2400" dirty="0"/>
                <a:t>Behavior</a:t>
              </a:r>
            </a:p>
          </p:txBody>
        </p:sp>
        <p:sp>
          <p:nvSpPr>
            <p:cNvPr id="6" name="TextBox 5">
              <a:extLst>
                <a:ext uri="{FF2B5EF4-FFF2-40B4-BE49-F238E27FC236}">
                  <a16:creationId xmlns:a16="http://schemas.microsoft.com/office/drawing/2014/main" id="{4AE26A8D-74E0-0645-A47F-6FC869FB1036}"/>
                </a:ext>
              </a:extLst>
            </p:cNvPr>
            <p:cNvSpPr txBox="1"/>
            <p:nvPr/>
          </p:nvSpPr>
          <p:spPr>
            <a:xfrm rot="16200000">
              <a:off x="-1054880" y="2824491"/>
              <a:ext cx="3272050" cy="523220"/>
            </a:xfrm>
            <a:prstGeom prst="rect">
              <a:avLst/>
            </a:prstGeom>
            <a:solidFill>
              <a:schemeClr val="bg1"/>
            </a:solidFill>
          </p:spPr>
          <p:txBody>
            <a:bodyPr wrap="none" rtlCol="0">
              <a:spAutoFit/>
            </a:bodyPr>
            <a:lstStyle/>
            <a:p>
              <a:r>
                <a:rPr lang="en-US" sz="2800" dirty="0"/>
                <a:t>Percent</a:t>
              </a:r>
              <a:r>
                <a:rPr lang="en-US" sz="2400" dirty="0"/>
                <a:t> of responses</a:t>
              </a:r>
            </a:p>
          </p:txBody>
        </p:sp>
      </p:grpSp>
    </p:spTree>
    <p:extLst>
      <p:ext uri="{BB962C8B-B14F-4D97-AF65-F5344CB8AC3E}">
        <p14:creationId xmlns:p14="http://schemas.microsoft.com/office/powerpoint/2010/main" val="22446765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462" y="217046"/>
            <a:ext cx="9143786" cy="6481861"/>
            <a:chOff x="-32689" y="104312"/>
            <a:chExt cx="9143786" cy="6481861"/>
          </a:xfrm>
        </p:grpSpPr>
        <p:grpSp>
          <p:nvGrpSpPr>
            <p:cNvPr id="5" name="Group 4"/>
            <p:cNvGrpSpPr/>
            <p:nvPr/>
          </p:nvGrpSpPr>
          <p:grpSpPr>
            <a:xfrm>
              <a:off x="-32689" y="104312"/>
              <a:ext cx="9143786" cy="6481861"/>
              <a:chOff x="-32689" y="104312"/>
              <a:chExt cx="9143786" cy="6481861"/>
            </a:xfrm>
          </p:grpSpPr>
          <p:grpSp>
            <p:nvGrpSpPr>
              <p:cNvPr id="3" name="Group 2"/>
              <p:cNvGrpSpPr/>
              <p:nvPr/>
            </p:nvGrpSpPr>
            <p:grpSpPr>
              <a:xfrm>
                <a:off x="-32689" y="104312"/>
                <a:ext cx="9143786" cy="6481861"/>
                <a:chOff x="-32689" y="-506003"/>
                <a:chExt cx="9143786" cy="6481861"/>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03285" y="-506003"/>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bg2">
                <a:lumMod val="75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rgbClr val="CCFFCC"/>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540147" y="509573"/>
              <a:ext cx="1998113" cy="830997"/>
            </a:xfrm>
            <a:prstGeom prst="rect">
              <a:avLst/>
            </a:prstGeom>
            <a:solidFill>
              <a:schemeClr val="accent2">
                <a:lumMod val="40000"/>
                <a:lumOff val="60000"/>
              </a:schemeClr>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5985279" y="1952153"/>
              <a:ext cx="1296449" cy="830997"/>
            </a:xfrm>
            <a:prstGeom prst="rect">
              <a:avLst/>
            </a:prstGeom>
            <a:solidFill>
              <a:srgbClr val="CCFFCC"/>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581731" y="5898895"/>
              <a:ext cx="2019219" cy="461665"/>
            </a:xfrm>
            <a:prstGeom prst="rect">
              <a:avLst/>
            </a:prstGeom>
            <a:solidFill>
              <a:schemeClr val="bg2">
                <a:lumMod val="75000"/>
              </a:schemeClr>
            </a:solidFill>
          </p:spPr>
          <p:txBody>
            <a:bodyPr wrap="square" rtlCol="0">
              <a:spAutoFit/>
            </a:bodyPr>
            <a:lstStyle/>
            <a:p>
              <a:r>
                <a:rPr lang="en-US" sz="2400" dirty="0"/>
                <a:t>Conservation</a:t>
              </a:r>
            </a:p>
          </p:txBody>
        </p:sp>
      </p:grpSp>
    </p:spTree>
    <p:extLst>
      <p:ext uri="{BB962C8B-B14F-4D97-AF65-F5344CB8AC3E}">
        <p14:creationId xmlns:p14="http://schemas.microsoft.com/office/powerpoint/2010/main" val="26421169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5058" name="Content Placeholder 3" descr="Sustainable Prisons Project 052.tif"/>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228600"/>
            <a:ext cx="5410200" cy="3606800"/>
          </a:xfrm>
        </p:spPr>
      </p:pic>
      <p:pic>
        <p:nvPicPr>
          <p:cNvPr id="45060" name="Picture 2" descr="W:\Capital Programs\ENV Services\Sustainability\Photos 09\bd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86200"/>
            <a:ext cx="4038600" cy="269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Text Box 5"/>
          <p:cNvSpPr txBox="1">
            <a:spLocks noChangeArrowheads="1"/>
          </p:cNvSpPr>
          <p:nvPr/>
        </p:nvSpPr>
        <p:spPr bwMode="auto">
          <a:xfrm>
            <a:off x="304800" y="4953000"/>
            <a:ext cx="327525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b="1" dirty="0">
                <a:solidFill>
                  <a:srgbClr val="FFFF00"/>
                </a:solidFill>
              </a:rPr>
              <a:t>Oregon Spotted Frog</a:t>
            </a:r>
          </a:p>
        </p:txBody>
      </p:sp>
    </p:spTree>
    <p:extLst>
      <p:ext uri="{BB962C8B-B14F-4D97-AF65-F5344CB8AC3E}">
        <p14:creationId xmlns:p14="http://schemas.microsoft.com/office/powerpoint/2010/main" val="15640177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6" y="23353"/>
            <a:ext cx="9144000" cy="6834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55BEBF2D-D299-D649-8CE5-A1E8A1CA717D}"/>
              </a:ext>
            </a:extLst>
          </p:cNvPr>
          <p:cNvSpPr txBox="1"/>
          <p:nvPr/>
        </p:nvSpPr>
        <p:spPr>
          <a:xfrm>
            <a:off x="1219552" y="1280160"/>
            <a:ext cx="7579319" cy="830997"/>
          </a:xfrm>
          <a:prstGeom prst="rect">
            <a:avLst/>
          </a:prstGeom>
          <a:noFill/>
        </p:spPr>
        <p:txBody>
          <a:bodyPr wrap="none" rtlCol="0">
            <a:spAutoFit/>
          </a:bodyPr>
          <a:lstStyle/>
          <a:p>
            <a:pPr algn="ctr"/>
            <a:r>
              <a:rPr lang="en-US" sz="2400" dirty="0">
                <a:solidFill>
                  <a:srgbClr val="FFFF00"/>
                </a:solidFill>
              </a:rPr>
              <a:t>How might academic scientists interact synergistically </a:t>
            </a:r>
          </a:p>
          <a:p>
            <a:pPr algn="ctr"/>
            <a:r>
              <a:rPr lang="en-US" sz="2400" dirty="0">
                <a:solidFill>
                  <a:srgbClr val="FFFF00"/>
                </a:solidFill>
              </a:rPr>
              <a:t>With incarcerated adults and youth-in-care?</a:t>
            </a:r>
          </a:p>
        </p:txBody>
      </p:sp>
    </p:spTree>
    <p:extLst>
      <p:ext uri="{BB962C8B-B14F-4D97-AF65-F5344CB8AC3E}">
        <p14:creationId xmlns:p14="http://schemas.microsoft.com/office/powerpoint/2010/main" val="8351440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50882" name="Picture 2" descr="daeg_inm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1" y="746719"/>
            <a:ext cx="7665780" cy="51105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5703458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80B9C0-80A9-254B-809B-CD67C538791A}"/>
              </a:ext>
            </a:extLst>
          </p:cNvPr>
          <p:cNvGrpSpPr/>
          <p:nvPr/>
        </p:nvGrpSpPr>
        <p:grpSpPr>
          <a:xfrm>
            <a:off x="317670" y="347982"/>
            <a:ext cx="8534230" cy="6281899"/>
            <a:chOff x="317670" y="347982"/>
            <a:chExt cx="8534230" cy="6281899"/>
          </a:xfrm>
        </p:grpSpPr>
        <p:pic>
          <p:nvPicPr>
            <p:cNvPr id="12291" name="Picture 5" descr="IMG_06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702" y="3503773"/>
              <a:ext cx="4168144" cy="312610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Picture 1" descr="TAYLO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0" y="347982"/>
              <a:ext cx="2857500" cy="2844800"/>
            </a:xfrm>
            <a:prstGeom prst="rect">
              <a:avLst/>
            </a:prstGeom>
            <a:ln>
              <a:solidFill>
                <a:srgbClr val="FFFFFF"/>
              </a:solidFill>
            </a:ln>
          </p:spPr>
        </p:pic>
        <p:pic>
          <p:nvPicPr>
            <p:cNvPr id="3" name="Picture 2" descr="TAYLOR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70" y="568842"/>
              <a:ext cx="4263901" cy="2623939"/>
            </a:xfrm>
            <a:prstGeom prst="rect">
              <a:avLst/>
            </a:prstGeom>
            <a:ln>
              <a:solidFill>
                <a:srgbClr val="FFFFFF"/>
              </a:solidFill>
            </a:ln>
          </p:spPr>
        </p:pic>
        <p:sp>
          <p:nvSpPr>
            <p:cNvPr id="5" name="TextBox 4">
              <a:extLst>
                <a:ext uri="{FF2B5EF4-FFF2-40B4-BE49-F238E27FC236}">
                  <a16:creationId xmlns:a16="http://schemas.microsoft.com/office/drawing/2014/main" id="{63AED48A-017A-EB40-9647-A9897F1F7257}"/>
                </a:ext>
              </a:extLst>
            </p:cNvPr>
            <p:cNvSpPr txBox="1"/>
            <p:nvPr/>
          </p:nvSpPr>
          <p:spPr>
            <a:xfrm>
              <a:off x="537210" y="4605162"/>
              <a:ext cx="3049809" cy="830997"/>
            </a:xfrm>
            <a:prstGeom prst="rect">
              <a:avLst/>
            </a:prstGeom>
            <a:noFill/>
          </p:spPr>
          <p:txBody>
            <a:bodyPr wrap="none" rtlCol="0">
              <a:spAutoFit/>
            </a:bodyPr>
            <a:lstStyle/>
            <a:p>
              <a:r>
                <a:rPr lang="en-US" sz="2400" dirty="0">
                  <a:solidFill>
                    <a:srgbClr val="FFFF00"/>
                  </a:solidFill>
                </a:rPr>
                <a:t>Taylor’s Checkerspot</a:t>
              </a:r>
            </a:p>
            <a:p>
              <a:pPr algn="ctr"/>
              <a:r>
                <a:rPr lang="en-US" sz="2400" dirty="0">
                  <a:solidFill>
                    <a:srgbClr val="FFFF00"/>
                  </a:solidFill>
                </a:rPr>
                <a:t>Butterfly</a:t>
              </a:r>
            </a:p>
          </p:txBody>
        </p:sp>
      </p:grpSp>
    </p:spTree>
    <p:extLst>
      <p:ext uri="{BB962C8B-B14F-4D97-AF65-F5344CB8AC3E}">
        <p14:creationId xmlns:p14="http://schemas.microsoft.com/office/powerpoint/2010/main" val="18853036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34C245-4817-8545-B464-2CC107A41692}"/>
              </a:ext>
            </a:extLst>
          </p:cNvPr>
          <p:cNvGrpSpPr/>
          <p:nvPr/>
        </p:nvGrpSpPr>
        <p:grpSpPr>
          <a:xfrm>
            <a:off x="457200" y="451083"/>
            <a:ext cx="7974610" cy="5857269"/>
            <a:chOff x="457200" y="451083"/>
            <a:chExt cx="7974610" cy="5857269"/>
          </a:xfrm>
        </p:grpSpPr>
        <p:pic>
          <p:nvPicPr>
            <p:cNvPr id="7" name="Picture 6" descr="kest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14" y="2111799"/>
              <a:ext cx="7528099" cy="4196553"/>
            </a:xfrm>
            <a:prstGeom prst="rect">
              <a:avLst/>
            </a:prstGeom>
          </p:spPr>
        </p:pic>
        <p:pic>
          <p:nvPicPr>
            <p:cNvPr id="3" name="Picture 2" descr="American_Kestrel_(Falco_Sparveriu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055" y="451083"/>
              <a:ext cx="1831755" cy="1236655"/>
            </a:xfrm>
            <a:prstGeom prst="rect">
              <a:avLst/>
            </a:prstGeom>
            <a:ln>
              <a:solidFill>
                <a:srgbClr val="FFFFFF"/>
              </a:solidFill>
            </a:ln>
          </p:spPr>
        </p:pic>
        <p:sp>
          <p:nvSpPr>
            <p:cNvPr id="4" name="TextBox 3"/>
            <p:cNvSpPr txBox="1"/>
            <p:nvPr/>
          </p:nvSpPr>
          <p:spPr>
            <a:xfrm>
              <a:off x="457200" y="484635"/>
              <a:ext cx="3470822" cy="461665"/>
            </a:xfrm>
            <a:prstGeom prst="rect">
              <a:avLst/>
            </a:prstGeom>
            <a:noFill/>
          </p:spPr>
          <p:txBody>
            <a:bodyPr wrap="none" rtlCol="0">
              <a:spAutoFit/>
            </a:bodyPr>
            <a:lstStyle/>
            <a:p>
              <a:r>
                <a:rPr lang="en-US" sz="2400" dirty="0">
                  <a:solidFill>
                    <a:srgbClr val="FFFF00"/>
                  </a:solidFill>
                </a:rPr>
                <a:t>American Kestrel Boxes</a:t>
              </a:r>
            </a:p>
          </p:txBody>
        </p:sp>
      </p:grpSp>
    </p:spTree>
    <p:extLst>
      <p:ext uri="{BB962C8B-B14F-4D97-AF65-F5344CB8AC3E}">
        <p14:creationId xmlns:p14="http://schemas.microsoft.com/office/powerpoint/2010/main" val="18609885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200" b="1" dirty="0">
                <a:solidFill>
                  <a:srgbClr val="FFFF00"/>
                </a:solidFill>
              </a:rPr>
              <a:t>Sage Grouse Habitat Conservation</a:t>
            </a:r>
            <a:endParaRPr lang="en-US" sz="3200" dirty="0">
              <a:solidFill>
                <a:srgbClr val="FFFF00"/>
              </a:solidFill>
            </a:endParaRPr>
          </a:p>
        </p:txBody>
      </p:sp>
      <p:pic>
        <p:nvPicPr>
          <p:cNvPr id="9220" name="Picture 4" descr="http://www.yellowstonegate.com/wp-content/uploads/2012/04/sage-gro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3" y="1809719"/>
            <a:ext cx="5543550" cy="37433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slcj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417638"/>
            <a:ext cx="1524000" cy="1628775"/>
          </a:xfrm>
          <a:prstGeom prst="rect">
            <a:avLst/>
          </a:prstGeom>
        </p:spPr>
      </p:pic>
      <p:pic>
        <p:nvPicPr>
          <p:cNvPr id="6" name="Picture 5" descr="winder and sa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763" y="3681382"/>
            <a:ext cx="2301037" cy="2541988"/>
          </a:xfrm>
          <a:prstGeom prst="rect">
            <a:avLst/>
          </a:prstGeom>
          <a:solidFill>
            <a:srgbClr val="FFFFFF"/>
          </a:solidFill>
          <a:ln>
            <a:solidFill>
              <a:schemeClr val="bg1"/>
            </a:solidFill>
          </a:ln>
        </p:spPr>
      </p:pic>
    </p:spTree>
    <p:extLst>
      <p:ext uri="{BB962C8B-B14F-4D97-AF65-F5344CB8AC3E}">
        <p14:creationId xmlns:p14="http://schemas.microsoft.com/office/powerpoint/2010/main" val="2003940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5573" y="176348"/>
            <a:ext cx="9143786" cy="6458493"/>
            <a:chOff x="-32689" y="127680"/>
            <a:chExt cx="9143786" cy="6458493"/>
          </a:xfrm>
        </p:grpSpPr>
        <p:grpSp>
          <p:nvGrpSpPr>
            <p:cNvPr id="5" name="Group 4"/>
            <p:cNvGrpSpPr/>
            <p:nvPr/>
          </p:nvGrpSpPr>
          <p:grpSpPr>
            <a:xfrm>
              <a:off x="-32689" y="127680"/>
              <a:ext cx="9143786" cy="6458493"/>
              <a:chOff x="-32689" y="127680"/>
              <a:chExt cx="9143786" cy="6458493"/>
            </a:xfrm>
          </p:grpSpPr>
          <p:grpSp>
            <p:nvGrpSpPr>
              <p:cNvPr id="3" name="Group 2"/>
              <p:cNvGrpSpPr/>
              <p:nvPr/>
            </p:nvGrpSpPr>
            <p:grpSpPr>
              <a:xfrm>
                <a:off x="-32689" y="127680"/>
                <a:ext cx="9143786" cy="6458493"/>
                <a:chOff x="-32689" y="-482635"/>
                <a:chExt cx="9143786" cy="6458493"/>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14370" y="-482635"/>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accent2">
                <a:lumMod val="20000"/>
                <a:lumOff val="80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chemeClr val="accent2">
                <a:lumMod val="20000"/>
                <a:lumOff val="80000"/>
              </a:schemeClr>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374044" y="332821"/>
              <a:ext cx="1998113" cy="830997"/>
            </a:xfrm>
            <a:prstGeom prst="rect">
              <a:avLst/>
            </a:prstGeom>
            <a:solidFill>
              <a:srgbClr val="92D050"/>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5842967" y="1436271"/>
              <a:ext cx="1296449" cy="830997"/>
            </a:xfrm>
            <a:prstGeom prst="rect">
              <a:avLst/>
            </a:prstGeom>
            <a:solidFill>
              <a:srgbClr val="92D050"/>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372157" y="5815813"/>
              <a:ext cx="2030649" cy="461665"/>
            </a:xfrm>
            <a:prstGeom prst="rect">
              <a:avLst/>
            </a:prstGeom>
            <a:solidFill>
              <a:schemeClr val="accent2">
                <a:lumMod val="20000"/>
                <a:lumOff val="80000"/>
              </a:schemeClr>
            </a:solidFill>
          </p:spPr>
          <p:txBody>
            <a:bodyPr wrap="square" rtlCol="0">
              <a:spAutoFit/>
            </a:bodyPr>
            <a:lstStyle/>
            <a:p>
              <a:r>
                <a:rPr lang="en-US" sz="2400" dirty="0"/>
                <a:t>Conservation</a:t>
              </a:r>
            </a:p>
          </p:txBody>
        </p:sp>
      </p:grpSp>
      <p:pic>
        <p:nvPicPr>
          <p:cNvPr id="17" name="Picture 16">
            <a:extLst>
              <a:ext uri="{FF2B5EF4-FFF2-40B4-BE49-F238E27FC236}">
                <a16:creationId xmlns:a16="http://schemas.microsoft.com/office/drawing/2014/main" id="{D9D2EC09-2F2E-B74D-9B6A-FB49B967DFD1}"/>
              </a:ext>
            </a:extLst>
          </p:cNvPr>
          <p:cNvPicPr>
            <a:picLocks noChangeAspect="1"/>
          </p:cNvPicPr>
          <p:nvPr/>
        </p:nvPicPr>
        <p:blipFill rotWithShape="1">
          <a:blip r:embed="rId6"/>
          <a:srcRect l="4405" t="6848" r="7499" b="8401"/>
          <a:stretch/>
        </p:blipFill>
        <p:spPr>
          <a:xfrm>
            <a:off x="77355" y="176348"/>
            <a:ext cx="1436028" cy="697072"/>
          </a:xfrm>
          <a:prstGeom prst="rect">
            <a:avLst/>
          </a:prstGeom>
          <a:ln>
            <a:solidFill>
              <a:schemeClr val="accent1"/>
            </a:solidFill>
          </a:ln>
        </p:spPr>
      </p:pic>
    </p:spTree>
    <p:extLst>
      <p:ext uri="{BB962C8B-B14F-4D97-AF65-F5344CB8AC3E}">
        <p14:creationId xmlns:p14="http://schemas.microsoft.com/office/powerpoint/2010/main" val="4217590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F183BB-6B51-FB4A-B1AB-968F3A50C57E}"/>
              </a:ext>
            </a:extLst>
          </p:cNvPr>
          <p:cNvGrpSpPr/>
          <p:nvPr/>
        </p:nvGrpSpPr>
        <p:grpSpPr>
          <a:xfrm>
            <a:off x="217170" y="149533"/>
            <a:ext cx="8024963" cy="6200468"/>
            <a:chOff x="217170" y="149533"/>
            <a:chExt cx="8024963" cy="620046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804" y="1407837"/>
              <a:ext cx="3625540" cy="24170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90" y="3949701"/>
              <a:ext cx="3600450" cy="24003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347" y="1380167"/>
              <a:ext cx="3633786" cy="2422524"/>
            </a:xfrm>
            <a:prstGeom prst="rect">
              <a:avLst/>
            </a:prstGeom>
          </p:spPr>
        </p:pic>
        <p:pic>
          <p:nvPicPr>
            <p:cNvPr id="7" name="Picture 6">
              <a:extLst>
                <a:ext uri="{FF2B5EF4-FFF2-40B4-BE49-F238E27FC236}">
                  <a16:creationId xmlns:a16="http://schemas.microsoft.com/office/drawing/2014/main" id="{A1D8ED2C-5972-2C45-A98A-9A777EE680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511" b="9579"/>
            <a:stretch/>
          </p:blipFill>
          <p:spPr>
            <a:xfrm>
              <a:off x="5454124" y="4049395"/>
              <a:ext cx="2455435" cy="2200911"/>
            </a:xfrm>
            <a:prstGeom prst="rect">
              <a:avLst/>
            </a:prstGeom>
          </p:spPr>
        </p:pic>
        <p:sp>
          <p:nvSpPr>
            <p:cNvPr id="2" name="TextBox 1">
              <a:extLst>
                <a:ext uri="{FF2B5EF4-FFF2-40B4-BE49-F238E27FC236}">
                  <a16:creationId xmlns:a16="http://schemas.microsoft.com/office/drawing/2014/main" id="{6D707AA5-DACD-164E-A16D-5A345BCE8FC6}"/>
                </a:ext>
              </a:extLst>
            </p:cNvPr>
            <p:cNvSpPr txBox="1"/>
            <p:nvPr/>
          </p:nvSpPr>
          <p:spPr>
            <a:xfrm>
              <a:off x="2591723" y="334417"/>
              <a:ext cx="4591321" cy="677108"/>
            </a:xfrm>
            <a:prstGeom prst="rect">
              <a:avLst/>
            </a:prstGeom>
            <a:noFill/>
          </p:spPr>
          <p:txBody>
            <a:bodyPr wrap="none" rtlCol="0">
              <a:spAutoFit/>
            </a:bodyPr>
            <a:lstStyle/>
            <a:p>
              <a:pPr algn="ctr"/>
              <a:r>
                <a:rPr lang="en-US" sz="2400" dirty="0">
                  <a:solidFill>
                    <a:srgbClr val="FFFF00"/>
                  </a:solidFill>
                </a:rPr>
                <a:t>Mammal conservation</a:t>
              </a:r>
            </a:p>
            <a:p>
              <a:r>
                <a:rPr lang="en-US" sz="1400" dirty="0">
                  <a:solidFill>
                    <a:srgbClr val="FFFF00"/>
                  </a:solidFill>
                </a:rPr>
                <a:t>Mark </a:t>
              </a:r>
              <a:r>
                <a:rPr lang="en-US" sz="1400" dirty="0" err="1">
                  <a:solidFill>
                    <a:srgbClr val="FFFF00"/>
                  </a:solidFill>
                </a:rPr>
                <a:t>Chenowyth</a:t>
              </a:r>
              <a:r>
                <a:rPr lang="en-US" sz="1400" dirty="0">
                  <a:solidFill>
                    <a:srgbClr val="FFFF00"/>
                  </a:solidFill>
                </a:rPr>
                <a:t>, Biology Department graduate student</a:t>
              </a:r>
            </a:p>
          </p:txBody>
        </p:sp>
        <p:pic>
          <p:nvPicPr>
            <p:cNvPr id="8" name="Picture 7">
              <a:extLst>
                <a:ext uri="{FF2B5EF4-FFF2-40B4-BE49-F238E27FC236}">
                  <a16:creationId xmlns:a16="http://schemas.microsoft.com/office/drawing/2014/main" id="{60EC1AD9-41F5-2548-A16F-515B8EB981F7}"/>
                </a:ext>
              </a:extLst>
            </p:cNvPr>
            <p:cNvPicPr>
              <a:picLocks noChangeAspect="1"/>
            </p:cNvPicPr>
            <p:nvPr/>
          </p:nvPicPr>
          <p:blipFill rotWithShape="1">
            <a:blip r:embed="rId6"/>
            <a:srcRect l="4405" t="6848" r="7499" b="8401"/>
            <a:stretch/>
          </p:blipFill>
          <p:spPr>
            <a:xfrm>
              <a:off x="217170" y="149533"/>
              <a:ext cx="1807204" cy="877247"/>
            </a:xfrm>
            <a:prstGeom prst="rect">
              <a:avLst/>
            </a:prstGeom>
            <a:ln>
              <a:solidFill>
                <a:schemeClr val="accent1"/>
              </a:solidFill>
            </a:ln>
          </p:spPr>
        </p:pic>
      </p:grpSp>
    </p:spTree>
    <p:extLst>
      <p:ext uri="{BB962C8B-B14F-4D97-AF65-F5344CB8AC3E}">
        <p14:creationId xmlns:p14="http://schemas.microsoft.com/office/powerpoint/2010/main" val="42274969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3BC060A-691C-E947-9332-6C4FFF1F1189}"/>
              </a:ext>
            </a:extLst>
          </p:cNvPr>
          <p:cNvGrpSpPr/>
          <p:nvPr/>
        </p:nvGrpSpPr>
        <p:grpSpPr>
          <a:xfrm>
            <a:off x="201385" y="468630"/>
            <a:ext cx="8632333" cy="5261988"/>
            <a:chOff x="201385" y="468630"/>
            <a:chExt cx="8632333" cy="5261988"/>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385" y="2561152"/>
              <a:ext cx="4754201" cy="31694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812" y="2957583"/>
              <a:ext cx="3564906" cy="2376605"/>
            </a:xfrm>
            <a:prstGeom prst="rect">
              <a:avLst/>
            </a:prstGeom>
          </p:spPr>
        </p:pic>
        <p:sp>
          <p:nvSpPr>
            <p:cNvPr id="2" name="TextBox 1">
              <a:extLst>
                <a:ext uri="{FF2B5EF4-FFF2-40B4-BE49-F238E27FC236}">
                  <a16:creationId xmlns:a16="http://schemas.microsoft.com/office/drawing/2014/main" id="{28F6D7F1-37B0-4C44-AD3A-28205DC832BF}"/>
                </a:ext>
              </a:extLst>
            </p:cNvPr>
            <p:cNvSpPr txBox="1"/>
            <p:nvPr/>
          </p:nvSpPr>
          <p:spPr>
            <a:xfrm>
              <a:off x="1320848" y="468630"/>
              <a:ext cx="6743706" cy="738664"/>
            </a:xfrm>
            <a:prstGeom prst="rect">
              <a:avLst/>
            </a:prstGeom>
            <a:noFill/>
          </p:spPr>
          <p:txBody>
            <a:bodyPr wrap="none" rtlCol="0">
              <a:spAutoFit/>
            </a:bodyPr>
            <a:lstStyle/>
            <a:p>
              <a:pPr algn="ctr"/>
              <a:r>
                <a:rPr lang="en-US" sz="2400" dirty="0">
                  <a:solidFill>
                    <a:srgbClr val="FFFF00"/>
                  </a:solidFill>
                </a:rPr>
                <a:t>Toxic natural compounds and drug development</a:t>
              </a:r>
            </a:p>
            <a:p>
              <a:pPr algn="ctr"/>
              <a:r>
                <a:rPr lang="en-US" dirty="0">
                  <a:solidFill>
                    <a:srgbClr val="FFFF00"/>
                  </a:solidFill>
                </a:rPr>
                <a:t>Danny Bae, Biology Department graduate student</a:t>
              </a:r>
            </a:p>
          </p:txBody>
        </p:sp>
      </p:grpSp>
    </p:spTree>
    <p:extLst>
      <p:ext uri="{BB962C8B-B14F-4D97-AF65-F5344CB8AC3E}">
        <p14:creationId xmlns:p14="http://schemas.microsoft.com/office/powerpoint/2010/main" val="5055183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6ADC31-AF4F-9742-9D41-9BAED162EB9E}"/>
              </a:ext>
            </a:extLst>
          </p:cNvPr>
          <p:cNvGrpSpPr/>
          <p:nvPr/>
        </p:nvGrpSpPr>
        <p:grpSpPr>
          <a:xfrm>
            <a:off x="138199" y="685800"/>
            <a:ext cx="8825836" cy="5783427"/>
            <a:chOff x="138199" y="685800"/>
            <a:chExt cx="8825836" cy="5783427"/>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10542" t="16033" r="3845" b="13366"/>
            <a:stretch/>
          </p:blipFill>
          <p:spPr>
            <a:xfrm>
              <a:off x="4607532" y="4074136"/>
              <a:ext cx="4356503" cy="2395091"/>
            </a:xfrm>
            <a:prstGeom prst="rect">
              <a:avLst/>
            </a:prstGeom>
          </p:spPr>
        </p:pic>
        <p:pic>
          <p:nvPicPr>
            <p:cNvPr id="14" name="Picture 13"/>
            <p:cNvPicPr>
              <a:picLocks noChangeAspect="1"/>
            </p:cNvPicPr>
            <p:nvPr/>
          </p:nvPicPr>
          <p:blipFill rotWithShape="1">
            <a:blip r:embed="rId3" cstate="hqprint">
              <a:extLst>
                <a:ext uri="{28A0092B-C50C-407E-A947-70E740481C1C}">
                  <a14:useLocalDpi xmlns:a14="http://schemas.microsoft.com/office/drawing/2010/main" val="0"/>
                </a:ext>
              </a:extLst>
            </a:blip>
            <a:srcRect t="11667"/>
            <a:stretch/>
          </p:blipFill>
          <p:spPr>
            <a:xfrm>
              <a:off x="138199" y="1504757"/>
              <a:ext cx="4363099" cy="2569379"/>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val="0"/>
                </a:ext>
              </a:extLst>
            </a:blip>
            <a:srcRect l="15631" t="1839" r="4062" b="22988"/>
            <a:stretch/>
          </p:blipFill>
          <p:spPr>
            <a:xfrm>
              <a:off x="5326379" y="1817896"/>
              <a:ext cx="3113713" cy="1943100"/>
            </a:xfrm>
            <a:prstGeom prst="rect">
              <a:avLst/>
            </a:prstGeom>
          </p:spPr>
        </p:pic>
        <p:pic>
          <p:nvPicPr>
            <p:cNvPr id="21" name="Picture 20"/>
            <p:cNvPicPr>
              <a:picLocks noChangeAspect="1"/>
            </p:cNvPicPr>
            <p:nvPr/>
          </p:nvPicPr>
          <p:blipFill rotWithShape="1">
            <a:blip r:embed="rId5" cstate="hqprint">
              <a:extLst>
                <a:ext uri="{28A0092B-C50C-407E-A947-70E740481C1C}">
                  <a14:useLocalDpi xmlns:a14="http://schemas.microsoft.com/office/drawing/2010/main" val="0"/>
                </a:ext>
              </a:extLst>
            </a:blip>
            <a:srcRect l="18666" t="15208" r="10603" b="16665"/>
            <a:stretch/>
          </p:blipFill>
          <p:spPr>
            <a:xfrm>
              <a:off x="535132" y="4631623"/>
              <a:ext cx="2861658" cy="1837604"/>
            </a:xfrm>
            <a:prstGeom prst="rect">
              <a:avLst/>
            </a:prstGeom>
          </p:spPr>
        </p:pic>
        <p:sp>
          <p:nvSpPr>
            <p:cNvPr id="2" name="TextBox 1">
              <a:extLst>
                <a:ext uri="{FF2B5EF4-FFF2-40B4-BE49-F238E27FC236}">
                  <a16:creationId xmlns:a16="http://schemas.microsoft.com/office/drawing/2014/main" id="{B4534078-BAD2-0145-8F03-58691317790A}"/>
                </a:ext>
              </a:extLst>
            </p:cNvPr>
            <p:cNvSpPr txBox="1"/>
            <p:nvPr/>
          </p:nvSpPr>
          <p:spPr>
            <a:xfrm>
              <a:off x="2137410" y="685800"/>
              <a:ext cx="5763116" cy="646331"/>
            </a:xfrm>
            <a:prstGeom prst="rect">
              <a:avLst/>
            </a:prstGeom>
            <a:noFill/>
          </p:spPr>
          <p:txBody>
            <a:bodyPr wrap="none" rtlCol="0">
              <a:spAutoFit/>
            </a:bodyPr>
            <a:lstStyle/>
            <a:p>
              <a:pPr algn="ctr"/>
              <a:r>
                <a:rPr lang="en-US" dirty="0">
                  <a:solidFill>
                    <a:srgbClr val="FFFF00"/>
                  </a:solidFill>
                </a:rPr>
                <a:t>Amanda  Cooper and Natalie </a:t>
              </a:r>
              <a:r>
                <a:rPr lang="en-US" dirty="0" err="1">
                  <a:solidFill>
                    <a:srgbClr val="FFFF00"/>
                  </a:solidFill>
                </a:rPr>
                <a:t>Gotter</a:t>
              </a:r>
              <a:endParaRPr lang="en-US" dirty="0">
                <a:solidFill>
                  <a:srgbClr val="FFFF00"/>
                </a:solidFill>
              </a:endParaRPr>
            </a:p>
            <a:p>
              <a:r>
                <a:rPr lang="en-US" dirty="0">
                  <a:solidFill>
                    <a:srgbClr val="FFFF00"/>
                  </a:solidFill>
                </a:rPr>
                <a:t>Extreme physiology and movement of the human body</a:t>
              </a:r>
            </a:p>
          </p:txBody>
        </p:sp>
      </p:grpSp>
    </p:spTree>
    <p:extLst>
      <p:ext uri="{BB962C8B-B14F-4D97-AF65-F5344CB8AC3E}">
        <p14:creationId xmlns:p14="http://schemas.microsoft.com/office/powerpoint/2010/main" val="42259083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69E68E-A233-AA4D-86D6-1EB66B4FC326}"/>
              </a:ext>
            </a:extLst>
          </p:cNvPr>
          <p:cNvGrpSpPr/>
          <p:nvPr/>
        </p:nvGrpSpPr>
        <p:grpSpPr>
          <a:xfrm>
            <a:off x="459025" y="470339"/>
            <a:ext cx="7734422" cy="6250239"/>
            <a:chOff x="459025" y="470339"/>
            <a:chExt cx="7734422" cy="6250239"/>
          </a:xfrm>
        </p:grpSpPr>
        <p:pic>
          <p:nvPicPr>
            <p:cNvPr id="5" name="Picture 4" descr="A person standing in a room&#10;&#10;Description automatically generated">
              <a:extLst>
                <a:ext uri="{FF2B5EF4-FFF2-40B4-BE49-F238E27FC236}">
                  <a16:creationId xmlns:a16="http://schemas.microsoft.com/office/drawing/2014/main" id="{4757C1D4-408A-4D48-B8EA-3C2D7A9A219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977" t="1" r="16174" b="17119"/>
            <a:stretch/>
          </p:blipFill>
          <p:spPr>
            <a:xfrm>
              <a:off x="459025" y="1395389"/>
              <a:ext cx="3131820" cy="2991375"/>
            </a:xfrm>
            <a:prstGeom prst="rect">
              <a:avLst/>
            </a:prstGeom>
            <a:ln>
              <a:solidFill>
                <a:srgbClr val="FFFF00"/>
              </a:solidFill>
            </a:ln>
          </p:spPr>
        </p:pic>
        <p:pic>
          <p:nvPicPr>
            <p:cNvPr id="2" name="Picture 1"/>
            <p:cNvPicPr>
              <a:picLocks noChangeAspect="1"/>
            </p:cNvPicPr>
            <p:nvPr/>
          </p:nvPicPr>
          <p:blipFill rotWithShape="1">
            <a:blip r:embed="rId3"/>
            <a:srcRect l="1583" t="3626" b="6058"/>
            <a:stretch/>
          </p:blipFill>
          <p:spPr>
            <a:xfrm>
              <a:off x="4574819" y="1532548"/>
              <a:ext cx="3618628" cy="2991375"/>
            </a:xfrm>
            <a:prstGeom prst="rect">
              <a:avLst/>
            </a:prstGeom>
            <a:ln>
              <a:solidFill>
                <a:srgbClr val="FFFF00"/>
              </a:solidFill>
            </a:ln>
          </p:spPr>
        </p:pic>
        <p:sp>
          <p:nvSpPr>
            <p:cNvPr id="4" name="TextBox 3">
              <a:extLst>
                <a:ext uri="{FF2B5EF4-FFF2-40B4-BE49-F238E27FC236}">
                  <a16:creationId xmlns:a16="http://schemas.microsoft.com/office/drawing/2014/main" id="{B9CA2CA7-8A06-314A-8AAC-E3DFF7CB4D62}"/>
                </a:ext>
              </a:extLst>
            </p:cNvPr>
            <p:cNvSpPr txBox="1"/>
            <p:nvPr/>
          </p:nvSpPr>
          <p:spPr>
            <a:xfrm>
              <a:off x="2824743" y="470339"/>
              <a:ext cx="2993127" cy="646331"/>
            </a:xfrm>
            <a:prstGeom prst="rect">
              <a:avLst/>
            </a:prstGeom>
            <a:noFill/>
            <a:ln>
              <a:solidFill>
                <a:srgbClr val="FFFF00"/>
              </a:solidFill>
            </a:ln>
          </p:spPr>
          <p:txBody>
            <a:bodyPr wrap="none" rtlCol="0">
              <a:spAutoFit/>
            </a:bodyPr>
            <a:lstStyle/>
            <a:p>
              <a:pPr algn="ctr"/>
              <a:r>
                <a:rPr lang="en-US" dirty="0">
                  <a:solidFill>
                    <a:srgbClr val="FFFF00"/>
                  </a:solidFill>
                </a:rPr>
                <a:t>Evolution of the Lung</a:t>
              </a:r>
            </a:p>
            <a:p>
              <a:pPr algn="ctr"/>
              <a:r>
                <a:rPr lang="en-US" dirty="0">
                  <a:solidFill>
                    <a:srgbClr val="FFFF00"/>
                  </a:solidFill>
                </a:rPr>
                <a:t>Bob </a:t>
              </a:r>
              <a:r>
                <a:rPr lang="en-US" dirty="0" err="1">
                  <a:solidFill>
                    <a:srgbClr val="FFFF00"/>
                  </a:solidFill>
                </a:rPr>
                <a:t>Cieri</a:t>
              </a:r>
              <a:r>
                <a:rPr lang="en-US" dirty="0">
                  <a:solidFill>
                    <a:srgbClr val="FFFF00"/>
                  </a:solidFill>
                </a:rPr>
                <a:t>, graduate student</a:t>
              </a:r>
            </a:p>
          </p:txBody>
        </p:sp>
        <p:pic>
          <p:nvPicPr>
            <p:cNvPr id="7" name="Picture 6">
              <a:extLst>
                <a:ext uri="{FF2B5EF4-FFF2-40B4-BE49-F238E27FC236}">
                  <a16:creationId xmlns:a16="http://schemas.microsoft.com/office/drawing/2014/main" id="{1B6EA7A2-A8CA-D546-A1F8-F43F3BE911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064" r="12199" b="10542"/>
            <a:stretch/>
          </p:blipFill>
          <p:spPr>
            <a:xfrm>
              <a:off x="3085060" y="4665483"/>
              <a:ext cx="2058440" cy="2055095"/>
            </a:xfrm>
            <a:prstGeom prst="rect">
              <a:avLst/>
            </a:prstGeom>
            <a:ln>
              <a:solidFill>
                <a:srgbClr val="FFFF00"/>
              </a:solidFill>
            </a:ln>
          </p:spPr>
        </p:pic>
      </p:grpSp>
    </p:spTree>
    <p:extLst>
      <p:ext uri="{BB962C8B-B14F-4D97-AF65-F5344CB8AC3E}">
        <p14:creationId xmlns:p14="http://schemas.microsoft.com/office/powerpoint/2010/main" val="29907413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97E528-AABC-E948-9285-1C6A4796FFD5}"/>
              </a:ext>
            </a:extLst>
          </p:cNvPr>
          <p:cNvGrpSpPr/>
          <p:nvPr/>
        </p:nvGrpSpPr>
        <p:grpSpPr>
          <a:xfrm>
            <a:off x="938544" y="457200"/>
            <a:ext cx="7976657" cy="5761580"/>
            <a:chOff x="938544" y="457200"/>
            <a:chExt cx="7976657" cy="5761580"/>
          </a:xfrm>
        </p:grpSpPr>
        <p:grpSp>
          <p:nvGrpSpPr>
            <p:cNvPr id="4" name="Group 3">
              <a:extLst>
                <a:ext uri="{FF2B5EF4-FFF2-40B4-BE49-F238E27FC236}">
                  <a16:creationId xmlns:a16="http://schemas.microsoft.com/office/drawing/2014/main" id="{0C5AE4A3-BB42-C84A-9245-2A7AD43EA3F5}"/>
                </a:ext>
              </a:extLst>
            </p:cNvPr>
            <p:cNvGrpSpPr/>
            <p:nvPr/>
          </p:nvGrpSpPr>
          <p:grpSpPr>
            <a:xfrm>
              <a:off x="938544" y="1273868"/>
              <a:ext cx="7976657" cy="4944912"/>
              <a:chOff x="938544" y="1273868"/>
              <a:chExt cx="7976657" cy="4944912"/>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val="0"/>
                  </a:ext>
                </a:extLst>
              </a:blip>
              <a:srcRect l="16051" t="-1" r="5174" b="2518"/>
              <a:stretch/>
            </p:blipFill>
            <p:spPr>
              <a:xfrm>
                <a:off x="946624" y="1273868"/>
                <a:ext cx="3072811" cy="2535035"/>
              </a:xfrm>
              <a:prstGeom prst="rect">
                <a:avLst/>
              </a:prstGeom>
              <a:ln>
                <a:solidFill>
                  <a:srgbClr val="FFFF00"/>
                </a:solidFill>
              </a:ln>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6638" y="1737649"/>
                <a:ext cx="4438563" cy="2959042"/>
              </a:xfrm>
              <a:prstGeom prst="rect">
                <a:avLst/>
              </a:prstGeom>
              <a:ln>
                <a:solidFill>
                  <a:srgbClr val="FFFF00"/>
                </a:solidFill>
              </a:ln>
            </p:spPr>
          </p:pic>
          <p:pic>
            <p:nvPicPr>
              <p:cNvPr id="2" name="Picture 1"/>
              <p:cNvPicPr>
                <a:picLocks noChangeAspect="1"/>
              </p:cNvPicPr>
              <p:nvPr/>
            </p:nvPicPr>
            <p:blipFill>
              <a:blip r:embed="rId4"/>
              <a:stretch>
                <a:fillRect/>
              </a:stretch>
            </p:blipFill>
            <p:spPr>
              <a:xfrm>
                <a:off x="938544" y="4158043"/>
                <a:ext cx="3088973" cy="2060737"/>
              </a:xfrm>
              <a:prstGeom prst="rect">
                <a:avLst/>
              </a:prstGeom>
              <a:ln>
                <a:solidFill>
                  <a:srgbClr val="FFFF00"/>
                </a:solidFill>
              </a:ln>
            </p:spPr>
          </p:pic>
        </p:grpSp>
        <p:sp>
          <p:nvSpPr>
            <p:cNvPr id="5" name="TextBox 4">
              <a:extLst>
                <a:ext uri="{FF2B5EF4-FFF2-40B4-BE49-F238E27FC236}">
                  <a16:creationId xmlns:a16="http://schemas.microsoft.com/office/drawing/2014/main" id="{98F21893-0B15-D744-B239-08EDF51F65B2}"/>
                </a:ext>
              </a:extLst>
            </p:cNvPr>
            <p:cNvSpPr txBox="1"/>
            <p:nvPr/>
          </p:nvSpPr>
          <p:spPr>
            <a:xfrm>
              <a:off x="4476639" y="457200"/>
              <a:ext cx="1843453" cy="646331"/>
            </a:xfrm>
            <a:prstGeom prst="rect">
              <a:avLst/>
            </a:prstGeom>
            <a:noFill/>
          </p:spPr>
          <p:txBody>
            <a:bodyPr wrap="none" rtlCol="0">
              <a:spAutoFit/>
            </a:bodyPr>
            <a:lstStyle/>
            <a:p>
              <a:pPr algn="ctr"/>
              <a:r>
                <a:rPr lang="en-US" dirty="0">
                  <a:solidFill>
                    <a:srgbClr val="FFFF00"/>
                  </a:solidFill>
                </a:rPr>
                <a:t>Brian Russo</a:t>
              </a:r>
            </a:p>
            <a:p>
              <a:pPr algn="ctr"/>
              <a:r>
                <a:rPr lang="en-US" dirty="0">
                  <a:solidFill>
                    <a:srgbClr val="FFFF00"/>
                  </a:solidFill>
                </a:rPr>
                <a:t>Yoga movement</a:t>
              </a:r>
            </a:p>
          </p:txBody>
        </p:sp>
      </p:grpSp>
    </p:spTree>
    <p:extLst>
      <p:ext uri="{BB962C8B-B14F-4D97-AF65-F5344CB8AC3E}">
        <p14:creationId xmlns:p14="http://schemas.microsoft.com/office/powerpoint/2010/main" val="41363464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 y="23353"/>
            <a:ext cx="9144000" cy="6834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FE78BBA2-942C-F247-AD4A-25C923F8EB44}"/>
              </a:ext>
            </a:extLst>
          </p:cNvPr>
          <p:cNvSpPr txBox="1"/>
          <p:nvPr/>
        </p:nvSpPr>
        <p:spPr>
          <a:xfrm>
            <a:off x="2286000" y="763020"/>
            <a:ext cx="4118435" cy="2308324"/>
          </a:xfrm>
          <a:prstGeom prst="rect">
            <a:avLst/>
          </a:prstGeom>
          <a:solidFill>
            <a:srgbClr val="002060">
              <a:alpha val="56863"/>
            </a:srgbClr>
          </a:solidFill>
        </p:spPr>
        <p:txBody>
          <a:bodyPr wrap="none" rtlCol="0">
            <a:spAutoFit/>
          </a:bodyPr>
          <a:lstStyle/>
          <a:p>
            <a:pPr marL="285750" indent="-285750">
              <a:buFont typeface="Arial" panose="020B0604020202020204" pitchFamily="34" charset="0"/>
              <a:buChar char="•"/>
            </a:pPr>
            <a:r>
              <a:rPr lang="en-US" sz="2400" dirty="0">
                <a:solidFill>
                  <a:srgbClr val="FFFF00"/>
                </a:solidFill>
              </a:rPr>
              <a:t>Scientific background</a:t>
            </a:r>
          </a:p>
          <a:p>
            <a:pPr marL="285750" indent="-285750">
              <a:buFont typeface="Arial" panose="020B0604020202020204" pitchFamily="34" charset="0"/>
              <a:buChar char="•"/>
            </a:pPr>
            <a:r>
              <a:rPr lang="en-US" sz="2400" dirty="0">
                <a:solidFill>
                  <a:srgbClr val="FFFF00"/>
                </a:solidFill>
              </a:rPr>
              <a:t>Programs for youth-in-care</a:t>
            </a:r>
          </a:p>
          <a:p>
            <a:pPr marL="285750" indent="-285750">
              <a:buFont typeface="Arial" panose="020B0604020202020204" pitchFamily="34" charset="0"/>
              <a:buChar char="•"/>
            </a:pPr>
            <a:r>
              <a:rPr lang="en-US" sz="2400" dirty="0">
                <a:solidFill>
                  <a:srgbClr val="FFFF00"/>
                </a:solidFill>
              </a:rPr>
              <a:t>Future plans</a:t>
            </a:r>
          </a:p>
          <a:p>
            <a:endParaRPr lang="en-US" sz="2400" dirty="0">
              <a:solidFill>
                <a:srgbClr val="FFFF00"/>
              </a:solidFill>
            </a:endParaRPr>
          </a:p>
          <a:p>
            <a:pPr marL="342900" indent="-342900">
              <a:buFont typeface="Arial" panose="020B0604020202020204" pitchFamily="34" charset="0"/>
              <a:buChar char="•"/>
            </a:pPr>
            <a:r>
              <a:rPr lang="en-US" sz="2400" dirty="0">
                <a:solidFill>
                  <a:srgbClr val="FFFF00"/>
                </a:solidFill>
              </a:rPr>
              <a:t>Your input!</a:t>
            </a:r>
          </a:p>
          <a:p>
            <a:endParaRPr lang="en-US" sz="2400" dirty="0">
              <a:solidFill>
                <a:srgbClr val="FFFF00"/>
              </a:solidFill>
            </a:endParaRPr>
          </a:p>
        </p:txBody>
      </p:sp>
    </p:spTree>
    <p:extLst>
      <p:ext uri="{BB962C8B-B14F-4D97-AF65-F5344CB8AC3E}">
        <p14:creationId xmlns:p14="http://schemas.microsoft.com/office/powerpoint/2010/main" val="328607504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D20ED7-3697-8D4D-93B1-30FB42C5DF14}"/>
              </a:ext>
            </a:extLst>
          </p:cNvPr>
          <p:cNvGrpSpPr/>
          <p:nvPr/>
        </p:nvGrpSpPr>
        <p:grpSpPr>
          <a:xfrm>
            <a:off x="108316" y="305175"/>
            <a:ext cx="8820505" cy="6060049"/>
            <a:chOff x="119746" y="-197745"/>
            <a:chExt cx="8820505" cy="6060049"/>
          </a:xfrm>
        </p:grpSpPr>
        <p:pic>
          <p:nvPicPr>
            <p:cNvPr id="3" name="Picture 2">
              <a:extLst>
                <a:ext uri="{FF2B5EF4-FFF2-40B4-BE49-F238E27FC236}">
                  <a16:creationId xmlns:a16="http://schemas.microsoft.com/office/drawing/2014/main" id="{BFA03D2C-CF4A-430A-B8ED-2A3B42A4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893" y="1323450"/>
              <a:ext cx="2607491" cy="1840582"/>
            </a:xfrm>
            <a:prstGeom prst="rect">
              <a:avLst/>
            </a:prstGeom>
          </p:spPr>
        </p:pic>
        <p:pic>
          <p:nvPicPr>
            <p:cNvPr id="5" name="Picture 4">
              <a:extLst>
                <a:ext uri="{FF2B5EF4-FFF2-40B4-BE49-F238E27FC236}">
                  <a16:creationId xmlns:a16="http://schemas.microsoft.com/office/drawing/2014/main" id="{53F8FE96-484D-4B5B-836A-EE06C1521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456" y="1111794"/>
              <a:ext cx="2018795" cy="2194342"/>
            </a:xfrm>
            <a:prstGeom prst="rect">
              <a:avLst/>
            </a:prstGeom>
          </p:spPr>
        </p:pic>
        <p:pic>
          <p:nvPicPr>
            <p:cNvPr id="11" name="Picture 10">
              <a:extLst>
                <a:ext uri="{FF2B5EF4-FFF2-40B4-BE49-F238E27FC236}">
                  <a16:creationId xmlns:a16="http://schemas.microsoft.com/office/drawing/2014/main" id="{DF140B2D-0054-43F3-880F-B0D0B48C7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272" y="3533160"/>
              <a:ext cx="2464979" cy="2194343"/>
            </a:xfrm>
            <a:prstGeom prst="rect">
              <a:avLst/>
            </a:prstGeom>
          </p:spPr>
        </p:pic>
        <p:pic>
          <p:nvPicPr>
            <p:cNvPr id="15" name="Picture 14">
              <a:extLst>
                <a:ext uri="{FF2B5EF4-FFF2-40B4-BE49-F238E27FC236}">
                  <a16:creationId xmlns:a16="http://schemas.microsoft.com/office/drawing/2014/main" id="{3192CFE1-5447-451B-93C3-C30DE351B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46" y="1010133"/>
              <a:ext cx="3602279" cy="4852171"/>
            </a:xfrm>
            <a:prstGeom prst="rect">
              <a:avLst/>
            </a:prstGeom>
          </p:spPr>
        </p:pic>
        <p:pic>
          <p:nvPicPr>
            <p:cNvPr id="9" name="Picture 8">
              <a:extLst>
                <a:ext uri="{FF2B5EF4-FFF2-40B4-BE49-F238E27FC236}">
                  <a16:creationId xmlns:a16="http://schemas.microsoft.com/office/drawing/2014/main" id="{0550D0B6-F89A-4A15-BAE8-49E0C03E7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852" y="1680210"/>
              <a:ext cx="1663333" cy="1663333"/>
            </a:xfrm>
            <a:prstGeom prst="rect">
              <a:avLst/>
            </a:prstGeom>
          </p:spPr>
        </p:pic>
        <p:pic>
          <p:nvPicPr>
            <p:cNvPr id="7" name="Picture 6">
              <a:extLst>
                <a:ext uri="{FF2B5EF4-FFF2-40B4-BE49-F238E27FC236}">
                  <a16:creationId xmlns:a16="http://schemas.microsoft.com/office/drawing/2014/main" id="{B57423E0-9F63-4B71-8EA8-76F67AA32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7296" y="3436219"/>
              <a:ext cx="2209797" cy="2384673"/>
            </a:xfrm>
            <a:prstGeom prst="rect">
              <a:avLst/>
            </a:prstGeom>
          </p:spPr>
        </p:pic>
        <p:sp>
          <p:nvSpPr>
            <p:cNvPr id="2" name="TextBox 1">
              <a:extLst>
                <a:ext uri="{FF2B5EF4-FFF2-40B4-BE49-F238E27FC236}">
                  <a16:creationId xmlns:a16="http://schemas.microsoft.com/office/drawing/2014/main" id="{764DA4A4-41F9-2F45-9C98-A3F397AE0591}"/>
                </a:ext>
              </a:extLst>
            </p:cNvPr>
            <p:cNvSpPr txBox="1"/>
            <p:nvPr/>
          </p:nvSpPr>
          <p:spPr>
            <a:xfrm>
              <a:off x="2434590" y="-197745"/>
              <a:ext cx="5048562" cy="646331"/>
            </a:xfrm>
            <a:prstGeom prst="rect">
              <a:avLst/>
            </a:prstGeom>
            <a:noFill/>
          </p:spPr>
          <p:txBody>
            <a:bodyPr wrap="none" rtlCol="0">
              <a:spAutoFit/>
            </a:bodyPr>
            <a:lstStyle/>
            <a:p>
              <a:r>
                <a:rPr lang="en-US" sz="2000" dirty="0">
                  <a:solidFill>
                    <a:srgbClr val="FFFF00"/>
                  </a:solidFill>
                </a:rPr>
                <a:t>Experiential Workshop - Shapes of Viruses</a:t>
              </a:r>
            </a:p>
            <a:p>
              <a:pPr algn="ctr"/>
              <a:r>
                <a:rPr lang="en-US" sz="1600" dirty="0">
                  <a:solidFill>
                    <a:srgbClr val="FFFF00"/>
                  </a:solidFill>
                </a:rPr>
                <a:t>David </a:t>
              </a:r>
              <a:r>
                <a:rPr lang="en-US" sz="1600" dirty="0" err="1">
                  <a:solidFill>
                    <a:srgbClr val="FFFF00"/>
                  </a:solidFill>
                </a:rPr>
                <a:t>Belnap</a:t>
              </a:r>
              <a:r>
                <a:rPr lang="en-US" sz="1600" dirty="0">
                  <a:solidFill>
                    <a:srgbClr val="FFFF00"/>
                  </a:solidFill>
                </a:rPr>
                <a:t>, Electron </a:t>
              </a:r>
              <a:r>
                <a:rPr lang="en-US" sz="1600" dirty="0" err="1">
                  <a:solidFill>
                    <a:srgbClr val="FFFF00"/>
                  </a:solidFill>
                </a:rPr>
                <a:t>microscopist</a:t>
              </a:r>
              <a:endParaRPr lang="en-US" sz="1600" dirty="0">
                <a:solidFill>
                  <a:srgbClr val="FFFF00"/>
                </a:solidFill>
              </a:endParaRPr>
            </a:p>
          </p:txBody>
        </p:sp>
      </p:grpSp>
    </p:spTree>
    <p:extLst>
      <p:ext uri="{BB962C8B-B14F-4D97-AF65-F5344CB8AC3E}">
        <p14:creationId xmlns:p14="http://schemas.microsoft.com/office/powerpoint/2010/main" val="2728061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BBA1AB-D92E-2742-B1F0-B3C381B717BC}"/>
              </a:ext>
            </a:extLst>
          </p:cNvPr>
          <p:cNvGrpSpPr/>
          <p:nvPr/>
        </p:nvGrpSpPr>
        <p:grpSpPr>
          <a:xfrm>
            <a:off x="216410" y="308610"/>
            <a:ext cx="8557491" cy="6150486"/>
            <a:chOff x="216410" y="308610"/>
            <a:chExt cx="8557491" cy="6150486"/>
          </a:xfrm>
        </p:grpSpPr>
        <p:grpSp>
          <p:nvGrpSpPr>
            <p:cNvPr id="2" name="Group 1">
              <a:extLst>
                <a:ext uri="{FF2B5EF4-FFF2-40B4-BE49-F238E27FC236}">
                  <a16:creationId xmlns:a16="http://schemas.microsoft.com/office/drawing/2014/main" id="{8E3576AC-0DE3-074E-A008-9302E398081C}"/>
                </a:ext>
              </a:extLst>
            </p:cNvPr>
            <p:cNvGrpSpPr/>
            <p:nvPr/>
          </p:nvGrpSpPr>
          <p:grpSpPr>
            <a:xfrm>
              <a:off x="216410" y="1618927"/>
              <a:ext cx="8557491" cy="4840169"/>
              <a:chOff x="250700" y="1001707"/>
              <a:chExt cx="8557491" cy="4840169"/>
            </a:xfrm>
          </p:grpSpPr>
          <p:pic>
            <p:nvPicPr>
              <p:cNvPr id="3" name="Picture 2">
                <a:extLst>
                  <a:ext uri="{FF2B5EF4-FFF2-40B4-BE49-F238E27FC236}">
                    <a16:creationId xmlns:a16="http://schemas.microsoft.com/office/drawing/2014/main" id="{058105AC-B1A4-456B-888E-844BD950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507" y="1805075"/>
                <a:ext cx="2824118" cy="3765491"/>
              </a:xfrm>
              <a:prstGeom prst="rect">
                <a:avLst/>
              </a:prstGeom>
            </p:spPr>
          </p:pic>
          <p:pic>
            <p:nvPicPr>
              <p:cNvPr id="5" name="Picture 4">
                <a:extLst>
                  <a:ext uri="{FF2B5EF4-FFF2-40B4-BE49-F238E27FC236}">
                    <a16:creationId xmlns:a16="http://schemas.microsoft.com/office/drawing/2014/main" id="{98906AFF-FD23-443C-B38A-CF5A80887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748" y="1001707"/>
                <a:ext cx="1689443" cy="2252591"/>
              </a:xfrm>
              <a:prstGeom prst="rect">
                <a:avLst/>
              </a:prstGeom>
            </p:spPr>
          </p:pic>
          <p:pic>
            <p:nvPicPr>
              <p:cNvPr id="9" name="Picture 8">
                <a:extLst>
                  <a:ext uri="{FF2B5EF4-FFF2-40B4-BE49-F238E27FC236}">
                    <a16:creationId xmlns:a16="http://schemas.microsoft.com/office/drawing/2014/main" id="{20F9E682-C719-49A9-9D78-D77C9F909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8748" y="3419735"/>
                <a:ext cx="1689443" cy="2422141"/>
              </a:xfrm>
              <a:prstGeom prst="rect">
                <a:avLst/>
              </a:prstGeom>
            </p:spPr>
          </p:pic>
          <p:pic>
            <p:nvPicPr>
              <p:cNvPr id="11" name="Picture 10">
                <a:extLst>
                  <a:ext uri="{FF2B5EF4-FFF2-40B4-BE49-F238E27FC236}">
                    <a16:creationId xmlns:a16="http://schemas.microsoft.com/office/drawing/2014/main" id="{8E01D774-926E-4A6E-839C-7374F765D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194" y="2433334"/>
                <a:ext cx="2319326" cy="3349207"/>
              </a:xfrm>
              <a:prstGeom prst="rect">
                <a:avLst/>
              </a:prstGeom>
            </p:spPr>
          </p:pic>
          <p:pic>
            <p:nvPicPr>
              <p:cNvPr id="12" name="Picture 11">
                <a:extLst>
                  <a:ext uri="{FF2B5EF4-FFF2-40B4-BE49-F238E27FC236}">
                    <a16:creationId xmlns:a16="http://schemas.microsoft.com/office/drawing/2014/main" id="{F87DF243-6660-4302-BB1B-1EA3413D2567}"/>
                  </a:ext>
                </a:extLst>
              </p:cNvPr>
              <p:cNvPicPr>
                <a:picLocks noChangeAspect="1"/>
              </p:cNvPicPr>
              <p:nvPr/>
            </p:nvPicPr>
            <p:blipFill>
              <a:blip r:embed="rId6"/>
              <a:stretch>
                <a:fillRect/>
              </a:stretch>
            </p:blipFill>
            <p:spPr>
              <a:xfrm>
                <a:off x="250700" y="1001707"/>
                <a:ext cx="3546371" cy="1277020"/>
              </a:xfrm>
              <a:prstGeom prst="rect">
                <a:avLst/>
              </a:prstGeom>
            </p:spPr>
          </p:pic>
        </p:grpSp>
        <p:sp>
          <p:nvSpPr>
            <p:cNvPr id="4" name="TextBox 3">
              <a:extLst>
                <a:ext uri="{FF2B5EF4-FFF2-40B4-BE49-F238E27FC236}">
                  <a16:creationId xmlns:a16="http://schemas.microsoft.com/office/drawing/2014/main" id="{4DBCB811-E712-684B-B169-0E00C60C8319}"/>
                </a:ext>
              </a:extLst>
            </p:cNvPr>
            <p:cNvSpPr txBox="1"/>
            <p:nvPr/>
          </p:nvSpPr>
          <p:spPr>
            <a:xfrm>
              <a:off x="2617470" y="308610"/>
              <a:ext cx="4243469" cy="400110"/>
            </a:xfrm>
            <a:prstGeom prst="rect">
              <a:avLst/>
            </a:prstGeom>
            <a:noFill/>
          </p:spPr>
          <p:txBody>
            <a:bodyPr wrap="none" rtlCol="0">
              <a:spAutoFit/>
            </a:bodyPr>
            <a:lstStyle/>
            <a:p>
              <a:r>
                <a:rPr lang="en-US" sz="2000" dirty="0">
                  <a:solidFill>
                    <a:srgbClr val="FFFF00"/>
                  </a:solidFill>
                </a:rPr>
                <a:t>Hands-on Lab: Metals and Magnets</a:t>
              </a:r>
            </a:p>
          </p:txBody>
        </p:sp>
      </p:grpSp>
    </p:spTree>
    <p:extLst>
      <p:ext uri="{BB962C8B-B14F-4D97-AF65-F5344CB8AC3E}">
        <p14:creationId xmlns:p14="http://schemas.microsoft.com/office/powerpoint/2010/main" val="191531245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3E3D2E-577C-C840-A52A-ACA174D85B1D}"/>
              </a:ext>
            </a:extLst>
          </p:cNvPr>
          <p:cNvGrpSpPr/>
          <p:nvPr/>
        </p:nvGrpSpPr>
        <p:grpSpPr>
          <a:xfrm>
            <a:off x="895469" y="148590"/>
            <a:ext cx="7471291" cy="6261562"/>
            <a:chOff x="895469" y="148590"/>
            <a:chExt cx="7471291" cy="6261562"/>
          </a:xfrm>
        </p:grpSpPr>
        <p:grpSp>
          <p:nvGrpSpPr>
            <p:cNvPr id="2" name="Group 1">
              <a:extLst>
                <a:ext uri="{FF2B5EF4-FFF2-40B4-BE49-F238E27FC236}">
                  <a16:creationId xmlns:a16="http://schemas.microsoft.com/office/drawing/2014/main" id="{10DCD906-7DD0-1146-BA11-FF286CA3FCB4}"/>
                </a:ext>
              </a:extLst>
            </p:cNvPr>
            <p:cNvGrpSpPr/>
            <p:nvPr/>
          </p:nvGrpSpPr>
          <p:grpSpPr>
            <a:xfrm>
              <a:off x="895469" y="1486524"/>
              <a:ext cx="7471291" cy="4923628"/>
              <a:chOff x="964049" y="983604"/>
              <a:chExt cx="7471291" cy="4923628"/>
            </a:xfrm>
          </p:grpSpPr>
          <p:pic>
            <p:nvPicPr>
              <p:cNvPr id="5" name="Picture 4">
                <a:extLst>
                  <a:ext uri="{FF2B5EF4-FFF2-40B4-BE49-F238E27FC236}">
                    <a16:creationId xmlns:a16="http://schemas.microsoft.com/office/drawing/2014/main" id="{DC2B749A-5545-4451-BAC9-75E4C4922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826" y="983604"/>
                <a:ext cx="3583514" cy="4778017"/>
              </a:xfrm>
              <a:prstGeom prst="rect">
                <a:avLst/>
              </a:prstGeom>
            </p:spPr>
          </p:pic>
          <p:pic>
            <p:nvPicPr>
              <p:cNvPr id="11" name="Picture 10">
                <a:extLst>
                  <a:ext uri="{FF2B5EF4-FFF2-40B4-BE49-F238E27FC236}">
                    <a16:creationId xmlns:a16="http://schemas.microsoft.com/office/drawing/2014/main" id="{069D18E6-D241-4641-BF2B-16130DD6C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49" y="983604"/>
                <a:ext cx="3194393" cy="1644795"/>
              </a:xfrm>
              <a:prstGeom prst="rect">
                <a:avLst/>
              </a:prstGeom>
            </p:spPr>
          </p:pic>
          <p:pic>
            <p:nvPicPr>
              <p:cNvPr id="12" name="Picture 11">
                <a:extLst>
                  <a:ext uri="{FF2B5EF4-FFF2-40B4-BE49-F238E27FC236}">
                    <a16:creationId xmlns:a16="http://schemas.microsoft.com/office/drawing/2014/main" id="{1950DBC1-99F5-445C-A7C9-69E7B94B6B25}"/>
                  </a:ext>
                </a:extLst>
              </p:cNvPr>
              <p:cNvPicPr>
                <a:picLocks noChangeAspect="1"/>
              </p:cNvPicPr>
              <p:nvPr/>
            </p:nvPicPr>
            <p:blipFill>
              <a:blip r:embed="rId4"/>
              <a:stretch>
                <a:fillRect/>
              </a:stretch>
            </p:blipFill>
            <p:spPr>
              <a:xfrm>
                <a:off x="1007691" y="2776823"/>
                <a:ext cx="3213471" cy="3130409"/>
              </a:xfrm>
              <a:prstGeom prst="rect">
                <a:avLst/>
              </a:prstGeom>
            </p:spPr>
          </p:pic>
        </p:grpSp>
        <p:sp>
          <p:nvSpPr>
            <p:cNvPr id="3" name="TextBox 2">
              <a:extLst>
                <a:ext uri="{FF2B5EF4-FFF2-40B4-BE49-F238E27FC236}">
                  <a16:creationId xmlns:a16="http://schemas.microsoft.com/office/drawing/2014/main" id="{833D677B-87C0-7644-9A8E-176FDDB4667B}"/>
                </a:ext>
              </a:extLst>
            </p:cNvPr>
            <p:cNvSpPr txBox="1"/>
            <p:nvPr/>
          </p:nvSpPr>
          <p:spPr>
            <a:xfrm>
              <a:off x="2343150" y="148590"/>
              <a:ext cx="4014882" cy="646331"/>
            </a:xfrm>
            <a:prstGeom prst="rect">
              <a:avLst/>
            </a:prstGeom>
            <a:noFill/>
          </p:spPr>
          <p:txBody>
            <a:bodyPr wrap="none" rtlCol="0">
              <a:spAutoFit/>
            </a:bodyPr>
            <a:lstStyle/>
            <a:p>
              <a:pPr algn="ctr"/>
              <a:r>
                <a:rPr lang="en-US" dirty="0">
                  <a:solidFill>
                    <a:srgbClr val="FFFF00"/>
                  </a:solidFill>
                </a:rPr>
                <a:t>Career Workshop - Materials Science</a:t>
              </a:r>
            </a:p>
            <a:p>
              <a:pPr algn="ctr"/>
              <a:r>
                <a:rPr lang="en-US" dirty="0">
                  <a:solidFill>
                    <a:srgbClr val="FFFF00"/>
                  </a:solidFill>
                </a:rPr>
                <a:t>Krista Carlson, Professor</a:t>
              </a:r>
            </a:p>
          </p:txBody>
        </p:sp>
      </p:grpSp>
    </p:spTree>
    <p:extLst>
      <p:ext uri="{BB962C8B-B14F-4D97-AF65-F5344CB8AC3E}">
        <p14:creationId xmlns:p14="http://schemas.microsoft.com/office/powerpoint/2010/main" val="160288808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FF2100-DD2E-C741-82D5-9AF716579A92}"/>
              </a:ext>
            </a:extLst>
          </p:cNvPr>
          <p:cNvGrpSpPr/>
          <p:nvPr/>
        </p:nvGrpSpPr>
        <p:grpSpPr>
          <a:xfrm>
            <a:off x="1531620" y="389403"/>
            <a:ext cx="6402956" cy="6468597"/>
            <a:chOff x="1531620" y="389403"/>
            <a:chExt cx="6402956" cy="6468597"/>
          </a:xfrm>
        </p:grpSpPr>
        <p:sp>
          <p:nvSpPr>
            <p:cNvPr id="2" name="TextBox 1">
              <a:extLst>
                <a:ext uri="{FF2B5EF4-FFF2-40B4-BE49-F238E27FC236}">
                  <a16:creationId xmlns:a16="http://schemas.microsoft.com/office/drawing/2014/main" id="{AFE7B8E9-9FDC-E645-A99D-068C433A7E40}"/>
                </a:ext>
              </a:extLst>
            </p:cNvPr>
            <p:cNvSpPr txBox="1"/>
            <p:nvPr/>
          </p:nvSpPr>
          <p:spPr>
            <a:xfrm>
              <a:off x="1738649" y="5288340"/>
              <a:ext cx="6195927" cy="1569660"/>
            </a:xfrm>
            <a:prstGeom prst="rect">
              <a:avLst/>
            </a:prstGeom>
            <a:noFill/>
          </p:spPr>
          <p:txBody>
            <a:bodyPr wrap="none" rtlCol="0">
              <a:spAutoFit/>
            </a:bodyPr>
            <a:lstStyle/>
            <a:p>
              <a:pPr algn="ctr"/>
              <a:r>
                <a:rPr lang="en-US" sz="2400" dirty="0">
                  <a:solidFill>
                    <a:srgbClr val="FFFF00"/>
                  </a:solidFill>
                </a:rPr>
                <a:t>Total Lectures:</a:t>
              </a:r>
            </a:p>
            <a:p>
              <a:endParaRPr lang="en-US" sz="2400" dirty="0">
                <a:solidFill>
                  <a:srgbClr val="FFFF00"/>
                </a:solidFill>
              </a:endParaRPr>
            </a:p>
            <a:p>
              <a:r>
                <a:rPr lang="en-US" sz="2400" dirty="0">
                  <a:solidFill>
                    <a:srgbClr val="FFFF00"/>
                  </a:solidFill>
                </a:rPr>
                <a:t>225 presentations, 6000 audience members</a:t>
              </a:r>
            </a:p>
            <a:p>
              <a:endParaRPr lang="en-US" sz="2400" dirty="0">
                <a:solidFill>
                  <a:srgbClr val="FFFF00"/>
                </a:solidFill>
              </a:endParaRPr>
            </a:p>
          </p:txBody>
        </p:sp>
        <p:pic>
          <p:nvPicPr>
            <p:cNvPr id="7" name="Picture 6">
              <a:extLst>
                <a:ext uri="{FF2B5EF4-FFF2-40B4-BE49-F238E27FC236}">
                  <a16:creationId xmlns:a16="http://schemas.microsoft.com/office/drawing/2014/main" id="{397F38B0-A79C-AF46-961C-6EBD2FD532E8}"/>
                </a:ext>
              </a:extLst>
            </p:cNvPr>
            <p:cNvPicPr>
              <a:picLocks noChangeAspect="1"/>
            </p:cNvPicPr>
            <p:nvPr/>
          </p:nvPicPr>
          <p:blipFill>
            <a:blip r:embed="rId2"/>
            <a:stretch>
              <a:fillRect/>
            </a:stretch>
          </p:blipFill>
          <p:spPr>
            <a:xfrm>
              <a:off x="1531620" y="389403"/>
              <a:ext cx="6309360" cy="4730939"/>
            </a:xfrm>
            <a:prstGeom prst="rect">
              <a:avLst/>
            </a:prstGeom>
          </p:spPr>
        </p:pic>
      </p:grpSp>
    </p:spTree>
    <p:extLst>
      <p:ext uri="{BB962C8B-B14F-4D97-AF65-F5344CB8AC3E}">
        <p14:creationId xmlns:p14="http://schemas.microsoft.com/office/powerpoint/2010/main" val="840858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689" y="104312"/>
            <a:ext cx="9143786" cy="6481861"/>
            <a:chOff x="-32689" y="104312"/>
            <a:chExt cx="9143786" cy="6481861"/>
          </a:xfrm>
        </p:grpSpPr>
        <p:grpSp>
          <p:nvGrpSpPr>
            <p:cNvPr id="5" name="Group 4"/>
            <p:cNvGrpSpPr/>
            <p:nvPr/>
          </p:nvGrpSpPr>
          <p:grpSpPr>
            <a:xfrm>
              <a:off x="-32689" y="104312"/>
              <a:ext cx="9143786" cy="6481861"/>
              <a:chOff x="-32689" y="104312"/>
              <a:chExt cx="9143786" cy="6481861"/>
            </a:xfrm>
          </p:grpSpPr>
          <p:grpSp>
            <p:nvGrpSpPr>
              <p:cNvPr id="3" name="Group 2"/>
              <p:cNvGrpSpPr/>
              <p:nvPr/>
            </p:nvGrpSpPr>
            <p:grpSpPr>
              <a:xfrm>
                <a:off x="-32689" y="104312"/>
                <a:ext cx="9143786" cy="6481861"/>
                <a:chOff x="-32689" y="-506003"/>
                <a:chExt cx="9143786" cy="6481861"/>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03285" y="-506003"/>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bg2">
                <a:lumMod val="75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rgbClr val="CCFFCC"/>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540147" y="509573"/>
              <a:ext cx="1998113" cy="830997"/>
            </a:xfrm>
            <a:prstGeom prst="rect">
              <a:avLst/>
            </a:prstGeom>
            <a:solidFill>
              <a:schemeClr val="accent2">
                <a:lumMod val="40000"/>
                <a:lumOff val="60000"/>
              </a:schemeClr>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5985279" y="1952153"/>
              <a:ext cx="1296449" cy="830997"/>
            </a:xfrm>
            <a:prstGeom prst="rect">
              <a:avLst/>
            </a:prstGeom>
            <a:solidFill>
              <a:srgbClr val="CCFFCC"/>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581731" y="5898895"/>
              <a:ext cx="2019219" cy="461665"/>
            </a:xfrm>
            <a:prstGeom prst="rect">
              <a:avLst/>
            </a:prstGeom>
            <a:solidFill>
              <a:schemeClr val="bg2">
                <a:lumMod val="75000"/>
              </a:schemeClr>
            </a:solidFill>
          </p:spPr>
          <p:txBody>
            <a:bodyPr wrap="square" rtlCol="0">
              <a:spAutoFit/>
            </a:bodyPr>
            <a:lstStyle/>
            <a:p>
              <a:r>
                <a:rPr lang="en-US" sz="2400" dirty="0"/>
                <a:t>Conservation</a:t>
              </a:r>
            </a:p>
          </p:txBody>
        </p:sp>
      </p:grpSp>
    </p:spTree>
    <p:extLst>
      <p:ext uri="{BB962C8B-B14F-4D97-AF65-F5344CB8AC3E}">
        <p14:creationId xmlns:p14="http://schemas.microsoft.com/office/powerpoint/2010/main" val="31353973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084AE-C870-4347-BD78-E77EA6B253F7}"/>
              </a:ext>
            </a:extLst>
          </p:cNvPr>
          <p:cNvPicPr>
            <a:picLocks noChangeAspect="1"/>
          </p:cNvPicPr>
          <p:nvPr/>
        </p:nvPicPr>
        <p:blipFill>
          <a:blip r:embed="rId2"/>
          <a:stretch>
            <a:fillRect/>
          </a:stretch>
        </p:blipFill>
        <p:spPr>
          <a:xfrm>
            <a:off x="6534150" y="4834890"/>
            <a:ext cx="1626870" cy="1626870"/>
          </a:xfrm>
          <a:prstGeom prst="rect">
            <a:avLst/>
          </a:prstGeom>
        </p:spPr>
      </p:pic>
      <p:pic>
        <p:nvPicPr>
          <p:cNvPr id="5" name="Picture 4">
            <a:extLst>
              <a:ext uri="{FF2B5EF4-FFF2-40B4-BE49-F238E27FC236}">
                <a16:creationId xmlns:a16="http://schemas.microsoft.com/office/drawing/2014/main" id="{F01E8930-7AE0-5F42-8A5E-C7681A57704B}"/>
              </a:ext>
            </a:extLst>
          </p:cNvPr>
          <p:cNvPicPr>
            <a:picLocks noChangeAspect="1"/>
          </p:cNvPicPr>
          <p:nvPr/>
        </p:nvPicPr>
        <p:blipFill>
          <a:blip r:embed="rId3"/>
          <a:stretch>
            <a:fillRect/>
          </a:stretch>
        </p:blipFill>
        <p:spPr>
          <a:xfrm>
            <a:off x="352525" y="309880"/>
            <a:ext cx="2819935" cy="1884680"/>
          </a:xfrm>
          <a:prstGeom prst="rect">
            <a:avLst/>
          </a:prstGeom>
        </p:spPr>
      </p:pic>
      <p:pic>
        <p:nvPicPr>
          <p:cNvPr id="7" name="Picture 6">
            <a:extLst>
              <a:ext uri="{FF2B5EF4-FFF2-40B4-BE49-F238E27FC236}">
                <a16:creationId xmlns:a16="http://schemas.microsoft.com/office/drawing/2014/main" id="{CC41BEEE-2558-B240-91E4-BA5952490004}"/>
              </a:ext>
            </a:extLst>
          </p:cNvPr>
          <p:cNvPicPr>
            <a:picLocks noChangeAspect="1"/>
          </p:cNvPicPr>
          <p:nvPr/>
        </p:nvPicPr>
        <p:blipFill rotWithShape="1">
          <a:blip r:embed="rId4"/>
          <a:srcRect t="29148" b="19167"/>
          <a:stretch/>
        </p:blipFill>
        <p:spPr>
          <a:xfrm>
            <a:off x="2606369" y="2617470"/>
            <a:ext cx="3436291" cy="2434590"/>
          </a:xfrm>
          <a:prstGeom prst="rect">
            <a:avLst/>
          </a:prstGeom>
        </p:spPr>
      </p:pic>
      <p:pic>
        <p:nvPicPr>
          <p:cNvPr id="8" name="Picture 7">
            <a:extLst>
              <a:ext uri="{FF2B5EF4-FFF2-40B4-BE49-F238E27FC236}">
                <a16:creationId xmlns:a16="http://schemas.microsoft.com/office/drawing/2014/main" id="{75A8DBC2-7D63-964E-999E-568628817D0A}"/>
              </a:ext>
            </a:extLst>
          </p:cNvPr>
          <p:cNvPicPr>
            <a:picLocks noChangeAspect="1"/>
          </p:cNvPicPr>
          <p:nvPr/>
        </p:nvPicPr>
        <p:blipFill rotWithShape="1">
          <a:blip r:embed="rId5"/>
          <a:srcRect l="4405" t="6848" r="7499" b="8401"/>
          <a:stretch/>
        </p:blipFill>
        <p:spPr>
          <a:xfrm>
            <a:off x="6042660" y="374973"/>
            <a:ext cx="1807204" cy="877247"/>
          </a:xfrm>
          <a:prstGeom prst="rect">
            <a:avLst/>
          </a:prstGeom>
          <a:ln>
            <a:solidFill>
              <a:schemeClr val="accent1"/>
            </a:solidFill>
          </a:ln>
        </p:spPr>
      </p:pic>
    </p:spTree>
    <p:extLst>
      <p:ext uri="{BB962C8B-B14F-4D97-AF65-F5344CB8AC3E}">
        <p14:creationId xmlns:p14="http://schemas.microsoft.com/office/powerpoint/2010/main" val="20032677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68D645-2718-40C5-BA73-35D96F952A4C}"/>
              </a:ext>
            </a:extLst>
          </p:cNvPr>
          <p:cNvPicPr>
            <a:picLocks noChangeAspect="1"/>
          </p:cNvPicPr>
          <p:nvPr/>
        </p:nvPicPr>
        <p:blipFill rotWithShape="1">
          <a:blip r:embed="rId2"/>
          <a:srcRect l="21241"/>
          <a:stretch/>
        </p:blipFill>
        <p:spPr>
          <a:xfrm>
            <a:off x="537083" y="1992307"/>
            <a:ext cx="3946334" cy="3340457"/>
          </a:xfrm>
          <a:prstGeom prst="rect">
            <a:avLst/>
          </a:prstGeom>
          <a:ln>
            <a:solidFill>
              <a:srgbClr val="FFFF00"/>
            </a:solidFill>
          </a:ln>
        </p:spPr>
      </p:pic>
      <p:sp>
        <p:nvSpPr>
          <p:cNvPr id="2" name="TextBox 1">
            <a:extLst>
              <a:ext uri="{FF2B5EF4-FFF2-40B4-BE49-F238E27FC236}">
                <a16:creationId xmlns:a16="http://schemas.microsoft.com/office/drawing/2014/main" id="{39E4CE79-13B9-FF4D-A50D-1CB10C0C39EA}"/>
              </a:ext>
            </a:extLst>
          </p:cNvPr>
          <p:cNvSpPr txBox="1"/>
          <p:nvPr/>
        </p:nvSpPr>
        <p:spPr>
          <a:xfrm>
            <a:off x="3006090" y="651510"/>
            <a:ext cx="2954655" cy="646331"/>
          </a:xfrm>
          <a:prstGeom prst="rect">
            <a:avLst/>
          </a:prstGeom>
          <a:noFill/>
        </p:spPr>
        <p:txBody>
          <a:bodyPr wrap="none" rtlCol="0">
            <a:spAutoFit/>
          </a:bodyPr>
          <a:lstStyle/>
          <a:p>
            <a:pPr algn="ctr"/>
            <a:r>
              <a:rPr lang="en-US" dirty="0">
                <a:solidFill>
                  <a:srgbClr val="FFFF00"/>
                </a:solidFill>
              </a:rPr>
              <a:t>Rachel Taylor</a:t>
            </a:r>
          </a:p>
          <a:p>
            <a:r>
              <a:rPr lang="en-US" dirty="0">
                <a:solidFill>
                  <a:srgbClr val="FFFF00"/>
                </a:solidFill>
              </a:rPr>
              <a:t>Community conservationist</a:t>
            </a:r>
          </a:p>
        </p:txBody>
      </p:sp>
      <p:pic>
        <p:nvPicPr>
          <p:cNvPr id="5" name="Picture 4" descr="A group of people sitting at a table&#10;&#10;Description automatically generated">
            <a:extLst>
              <a:ext uri="{FF2B5EF4-FFF2-40B4-BE49-F238E27FC236}">
                <a16:creationId xmlns:a16="http://schemas.microsoft.com/office/drawing/2014/main" id="{301BBC68-5C44-E745-9E84-90EB9C0C7F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4980" y="2328276"/>
            <a:ext cx="3275967" cy="2668517"/>
          </a:xfrm>
          <a:prstGeom prst="rect">
            <a:avLst/>
          </a:prstGeom>
          <a:ln>
            <a:solidFill>
              <a:srgbClr val="FFFF00"/>
            </a:solidFill>
          </a:ln>
        </p:spPr>
      </p:pic>
    </p:spTree>
    <p:extLst>
      <p:ext uri="{BB962C8B-B14F-4D97-AF65-F5344CB8AC3E}">
        <p14:creationId xmlns:p14="http://schemas.microsoft.com/office/powerpoint/2010/main" val="281010913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394" y="3844766"/>
            <a:ext cx="2783207" cy="20874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059" y="1018179"/>
            <a:ext cx="2558762" cy="264968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963" y="1065866"/>
            <a:ext cx="2749638" cy="25543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060" y="3886848"/>
            <a:ext cx="2630073" cy="2003239"/>
          </a:xfrm>
          <a:prstGeom prst="rect">
            <a:avLst/>
          </a:prstGeom>
        </p:spPr>
      </p:pic>
      <p:sp>
        <p:nvSpPr>
          <p:cNvPr id="2" name="TextBox 1">
            <a:extLst>
              <a:ext uri="{FF2B5EF4-FFF2-40B4-BE49-F238E27FC236}">
                <a16:creationId xmlns:a16="http://schemas.microsoft.com/office/drawing/2014/main" id="{540DD694-BA44-6844-A1E5-3666D75D5E8A}"/>
              </a:ext>
            </a:extLst>
          </p:cNvPr>
          <p:cNvSpPr txBox="1"/>
          <p:nvPr/>
        </p:nvSpPr>
        <p:spPr>
          <a:xfrm>
            <a:off x="2800350" y="399572"/>
            <a:ext cx="3176575" cy="400110"/>
          </a:xfrm>
          <a:prstGeom prst="rect">
            <a:avLst/>
          </a:prstGeom>
          <a:noFill/>
        </p:spPr>
        <p:txBody>
          <a:bodyPr wrap="none" rtlCol="0">
            <a:spAutoFit/>
          </a:bodyPr>
          <a:lstStyle/>
          <a:p>
            <a:r>
              <a:rPr lang="en-US" sz="2000" dirty="0">
                <a:solidFill>
                  <a:srgbClr val="FFFF00"/>
                </a:solidFill>
              </a:rPr>
              <a:t>Decker Lake Youth Center</a:t>
            </a:r>
          </a:p>
        </p:txBody>
      </p:sp>
    </p:spTree>
    <p:extLst>
      <p:ext uri="{BB962C8B-B14F-4D97-AF65-F5344CB8AC3E}">
        <p14:creationId xmlns:p14="http://schemas.microsoft.com/office/powerpoint/2010/main" val="268516837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51BD-CF50-1B48-B9B3-C29AAF12591B}"/>
              </a:ext>
            </a:extLst>
          </p:cNvPr>
          <p:cNvSpPr txBox="1"/>
          <p:nvPr/>
        </p:nvSpPr>
        <p:spPr>
          <a:xfrm>
            <a:off x="3040380" y="457200"/>
            <a:ext cx="3191899" cy="400110"/>
          </a:xfrm>
          <a:prstGeom prst="rect">
            <a:avLst/>
          </a:prstGeom>
          <a:noFill/>
        </p:spPr>
        <p:txBody>
          <a:bodyPr wrap="none" rtlCol="0">
            <a:spAutoFit/>
          </a:bodyPr>
          <a:lstStyle/>
          <a:p>
            <a:r>
              <a:rPr lang="en-US" sz="2000" dirty="0">
                <a:solidFill>
                  <a:srgbClr val="FFFF00"/>
                </a:solidFill>
              </a:rPr>
              <a:t>Jordan River Commission </a:t>
            </a:r>
          </a:p>
        </p:txBody>
      </p:sp>
      <p:pic>
        <p:nvPicPr>
          <p:cNvPr id="6" name="Picture 5">
            <a:extLst>
              <a:ext uri="{FF2B5EF4-FFF2-40B4-BE49-F238E27FC236}">
                <a16:creationId xmlns:a16="http://schemas.microsoft.com/office/drawing/2014/main" id="{DA7E8C72-E728-2245-9620-4CF7AFDD3CF3}"/>
              </a:ext>
            </a:extLst>
          </p:cNvPr>
          <p:cNvPicPr>
            <a:picLocks noChangeAspect="1"/>
          </p:cNvPicPr>
          <p:nvPr/>
        </p:nvPicPr>
        <p:blipFill>
          <a:blip r:embed="rId2"/>
          <a:stretch>
            <a:fillRect/>
          </a:stretch>
        </p:blipFill>
        <p:spPr>
          <a:xfrm>
            <a:off x="341164" y="826532"/>
            <a:ext cx="1193800" cy="1689100"/>
          </a:xfrm>
          <a:prstGeom prst="rect">
            <a:avLst/>
          </a:prstGeom>
        </p:spPr>
      </p:pic>
      <p:pic>
        <p:nvPicPr>
          <p:cNvPr id="8" name="Picture 7">
            <a:extLst>
              <a:ext uri="{FF2B5EF4-FFF2-40B4-BE49-F238E27FC236}">
                <a16:creationId xmlns:a16="http://schemas.microsoft.com/office/drawing/2014/main" id="{08374751-8980-9345-B23B-34C22F5A6C87}"/>
              </a:ext>
            </a:extLst>
          </p:cNvPr>
          <p:cNvPicPr>
            <a:picLocks noChangeAspect="1"/>
          </p:cNvPicPr>
          <p:nvPr/>
        </p:nvPicPr>
        <p:blipFill rotWithShape="1">
          <a:blip r:embed="rId3"/>
          <a:srcRect b="7004"/>
          <a:stretch/>
        </p:blipFill>
        <p:spPr>
          <a:xfrm>
            <a:off x="1862428" y="1965960"/>
            <a:ext cx="5131022" cy="2731770"/>
          </a:xfrm>
          <a:prstGeom prst="rect">
            <a:avLst/>
          </a:prstGeom>
          <a:ln>
            <a:solidFill>
              <a:srgbClr val="FFFF00"/>
            </a:solidFill>
          </a:ln>
        </p:spPr>
      </p:pic>
      <p:pic>
        <p:nvPicPr>
          <p:cNvPr id="9" name="Picture 8">
            <a:extLst>
              <a:ext uri="{FF2B5EF4-FFF2-40B4-BE49-F238E27FC236}">
                <a16:creationId xmlns:a16="http://schemas.microsoft.com/office/drawing/2014/main" id="{F8F5F735-0F6C-4C41-BE53-47CC1DDC2592}"/>
              </a:ext>
            </a:extLst>
          </p:cNvPr>
          <p:cNvPicPr>
            <a:picLocks noChangeAspect="1"/>
          </p:cNvPicPr>
          <p:nvPr/>
        </p:nvPicPr>
        <p:blipFill>
          <a:blip r:embed="rId4"/>
          <a:stretch>
            <a:fillRect/>
          </a:stretch>
        </p:blipFill>
        <p:spPr>
          <a:xfrm>
            <a:off x="6718172" y="4126230"/>
            <a:ext cx="1875263" cy="2388870"/>
          </a:xfrm>
          <a:prstGeom prst="rect">
            <a:avLst/>
          </a:prstGeom>
          <a:ln>
            <a:solidFill>
              <a:srgbClr val="FFFF00"/>
            </a:solidFill>
          </a:ln>
        </p:spPr>
      </p:pic>
    </p:spTree>
    <p:extLst>
      <p:ext uri="{BB962C8B-B14F-4D97-AF65-F5344CB8AC3E}">
        <p14:creationId xmlns:p14="http://schemas.microsoft.com/office/powerpoint/2010/main" val="19087523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74A706-39E9-CA4C-A371-3560213C1B99}"/>
              </a:ext>
            </a:extLst>
          </p:cNvPr>
          <p:cNvGrpSpPr/>
          <p:nvPr/>
        </p:nvGrpSpPr>
        <p:grpSpPr>
          <a:xfrm>
            <a:off x="303530" y="197638"/>
            <a:ext cx="8749029" cy="5916400"/>
            <a:chOff x="303530" y="197638"/>
            <a:chExt cx="8749029" cy="5916400"/>
          </a:xfrm>
        </p:grpSpPr>
        <p:sp>
          <p:nvSpPr>
            <p:cNvPr id="2" name="Rectangle 1">
              <a:extLst>
                <a:ext uri="{FF2B5EF4-FFF2-40B4-BE49-F238E27FC236}">
                  <a16:creationId xmlns:a16="http://schemas.microsoft.com/office/drawing/2014/main" id="{86066165-53DB-384B-931D-6F7CDBAB01B4}"/>
                </a:ext>
              </a:extLst>
            </p:cNvPr>
            <p:cNvSpPr/>
            <p:nvPr/>
          </p:nvSpPr>
          <p:spPr>
            <a:xfrm>
              <a:off x="7494050" y="197638"/>
              <a:ext cx="1558509" cy="7853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323" y="1360686"/>
              <a:ext cx="6793742" cy="4753352"/>
            </a:xfrm>
            <a:prstGeom prst="rect">
              <a:avLst/>
            </a:prstGeom>
          </p:spPr>
        </p:pic>
        <p:pic>
          <p:nvPicPr>
            <p:cNvPr id="3" name="Picture 2">
              <a:extLst>
                <a:ext uri="{FF2B5EF4-FFF2-40B4-BE49-F238E27FC236}">
                  <a16:creationId xmlns:a16="http://schemas.microsoft.com/office/drawing/2014/main" id="{2FD78969-B580-5540-93DF-DD60E6055F18}"/>
                </a:ext>
              </a:extLst>
            </p:cNvPr>
            <p:cNvPicPr>
              <a:picLocks noChangeAspect="1"/>
            </p:cNvPicPr>
            <p:nvPr/>
          </p:nvPicPr>
          <p:blipFill>
            <a:blip r:embed="rId3"/>
            <a:stretch>
              <a:fillRect/>
            </a:stretch>
          </p:blipFill>
          <p:spPr>
            <a:xfrm>
              <a:off x="303530" y="197638"/>
              <a:ext cx="2819333" cy="499592"/>
            </a:xfrm>
            <a:prstGeom prst="rect">
              <a:avLst/>
            </a:prstGeom>
          </p:spPr>
        </p:pic>
        <p:pic>
          <p:nvPicPr>
            <p:cNvPr id="5" name="Picture 4">
              <a:extLst>
                <a:ext uri="{FF2B5EF4-FFF2-40B4-BE49-F238E27FC236}">
                  <a16:creationId xmlns:a16="http://schemas.microsoft.com/office/drawing/2014/main" id="{3CAB12F4-61A2-CD46-92A2-50586985DC7C}"/>
                </a:ext>
              </a:extLst>
            </p:cNvPr>
            <p:cNvPicPr>
              <a:picLocks noChangeAspect="1"/>
            </p:cNvPicPr>
            <p:nvPr/>
          </p:nvPicPr>
          <p:blipFill rotWithShape="1">
            <a:blip r:embed="rId4"/>
            <a:srcRect l="4405" t="6848" r="7499" b="8401"/>
            <a:stretch/>
          </p:blipFill>
          <p:spPr>
            <a:xfrm>
              <a:off x="7551201" y="243358"/>
              <a:ext cx="1436028" cy="697072"/>
            </a:xfrm>
            <a:prstGeom prst="rect">
              <a:avLst/>
            </a:prstGeom>
            <a:solidFill>
              <a:schemeClr val="bg2">
                <a:lumMod val="75000"/>
              </a:schemeClr>
            </a:solidFill>
            <a:ln>
              <a:solidFill>
                <a:schemeClr val="accent1"/>
              </a:solidFill>
            </a:ln>
          </p:spPr>
        </p:pic>
      </p:grpSp>
    </p:spTree>
    <p:extLst>
      <p:ext uri="{BB962C8B-B14F-4D97-AF65-F5344CB8AC3E}">
        <p14:creationId xmlns:p14="http://schemas.microsoft.com/office/powerpoint/2010/main" val="388576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p:cNvGrpSpPr/>
          <p:nvPr/>
        </p:nvGrpSpPr>
        <p:grpSpPr>
          <a:xfrm>
            <a:off x="304800" y="457200"/>
            <a:ext cx="8622169" cy="6210300"/>
            <a:chOff x="304800" y="457200"/>
            <a:chExt cx="8622169" cy="6210300"/>
          </a:xfrm>
        </p:grpSpPr>
        <p:pic>
          <p:nvPicPr>
            <p:cNvPr id="2" name="Picture 1" descr="tree_climbing_1_f"/>
            <p:cNvPicPr>
              <a:picLocks noChangeAspect="1" noChangeArrowheads="1"/>
            </p:cNvPicPr>
            <p:nvPr/>
          </p:nvPicPr>
          <p:blipFill>
            <a:blip r:embed="rId3">
              <a:lum bright="-8000" contrast="12000"/>
              <a:extLst>
                <a:ext uri="{28A0092B-C50C-407E-A947-70E740481C1C}">
                  <a14:useLocalDpi xmlns:a14="http://schemas.microsoft.com/office/drawing/2010/main" val="0"/>
                </a:ext>
              </a:extLst>
            </a:blip>
            <a:srcRect/>
            <a:stretch>
              <a:fillRect/>
            </a:stretch>
          </p:blipFill>
          <p:spPr bwMode="auto">
            <a:xfrm>
              <a:off x="304800" y="609600"/>
              <a:ext cx="3594100" cy="5715000"/>
            </a:xfrm>
            <a:prstGeom prst="rect">
              <a:avLst/>
            </a:prstGeom>
            <a:noFill/>
            <a:ln w="31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3" name="Object 2"/>
            <p:cNvGraphicFramePr>
              <a:graphicFrameLocks noChangeAspect="1"/>
            </p:cNvGraphicFramePr>
            <p:nvPr/>
          </p:nvGraphicFramePr>
          <p:xfrm>
            <a:off x="5181600" y="457200"/>
            <a:ext cx="3745369" cy="2830513"/>
          </p:xfrm>
          <a:graphic>
            <a:graphicData uri="http://schemas.openxmlformats.org/presentationml/2006/ole">
              <mc:AlternateContent xmlns:mc="http://schemas.openxmlformats.org/markup-compatibility/2006">
                <mc:Choice xmlns:v="urn:schemas-microsoft-com:vml" Requires="v">
                  <p:oleObj spid="_x0000_s1079" name="Bitmap Image" r:id="rId4" imgW="5952381" imgH="3952381" progId="Paint.Picture">
                    <p:embed/>
                  </p:oleObj>
                </mc:Choice>
                <mc:Fallback>
                  <p:oleObj name="Bitmap Image" r:id="rId4" imgW="5952381" imgH="3952381" progId="Paint.Picture">
                    <p:embed/>
                    <p:pic>
                      <p:nvPicPr>
                        <p:cNvPr id="3" name="Object 2"/>
                        <p:cNvPicPr>
                          <a:picLocks noChangeAspect="1" noChangeArrowheads="1"/>
                        </p:cNvPicPr>
                        <p:nvPr/>
                      </p:nvPicPr>
                      <p:blipFill>
                        <a:blip r:embed="rId5">
                          <a:lum bright="4000" contrast="26000"/>
                          <a:extLst>
                            <a:ext uri="{28A0092B-C50C-407E-A947-70E740481C1C}">
                              <a14:useLocalDpi xmlns:a14="http://schemas.microsoft.com/office/drawing/2010/main" val="0"/>
                            </a:ext>
                          </a:extLst>
                        </a:blip>
                        <a:srcRect/>
                        <a:stretch>
                          <a:fillRect/>
                        </a:stretch>
                      </p:blipFill>
                      <p:spPr bwMode="auto">
                        <a:xfrm>
                          <a:off x="5181600" y="457200"/>
                          <a:ext cx="3745369" cy="2830513"/>
                        </a:xfrm>
                        <a:prstGeom prst="rect">
                          <a:avLst/>
                        </a:prstGeom>
                        <a:noFill/>
                        <a:ln w="9525">
                          <a:solidFill>
                            <a:srgbClr val="FF0000"/>
                          </a:solidFill>
                          <a:miter lim="800000"/>
                          <a:headEnd/>
                          <a:tailEnd/>
                        </a:ln>
                        <a:effectLst/>
                      </p:spPr>
                    </p:pic>
                  </p:oleObj>
                </mc:Fallback>
              </mc:AlternateContent>
            </a:graphicData>
          </a:graphic>
        </p:graphicFrame>
        <p:pic>
          <p:nvPicPr>
            <p:cNvPr id="4" name="Picture 3" descr="acces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581400"/>
              <a:ext cx="4114800" cy="30861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55615818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A971C7-B42C-434F-87BA-C05729AB46F1}"/>
              </a:ext>
            </a:extLst>
          </p:cNvPr>
          <p:cNvGrpSpPr/>
          <p:nvPr/>
        </p:nvGrpSpPr>
        <p:grpSpPr>
          <a:xfrm>
            <a:off x="0" y="274320"/>
            <a:ext cx="9144000" cy="6583679"/>
            <a:chOff x="0" y="274320"/>
            <a:chExt cx="9144000" cy="6583679"/>
          </a:xfrm>
        </p:grpSpPr>
        <p:pic>
          <p:nvPicPr>
            <p:cNvPr id="3" name="Picture 2">
              <a:extLst>
                <a:ext uri="{FF2B5EF4-FFF2-40B4-BE49-F238E27FC236}">
                  <a16:creationId xmlns:a16="http://schemas.microsoft.com/office/drawing/2014/main" id="{D6160720-BC1D-8D44-9068-EC630B8ED80D}"/>
                </a:ext>
              </a:extLst>
            </p:cNvPr>
            <p:cNvPicPr>
              <a:picLocks noChangeAspect="1"/>
            </p:cNvPicPr>
            <p:nvPr/>
          </p:nvPicPr>
          <p:blipFill>
            <a:blip r:embed="rId2">
              <a:alphaModFix amt="70000"/>
            </a:blip>
            <a:stretch>
              <a:fillRect/>
            </a:stretch>
          </p:blipFill>
          <p:spPr>
            <a:xfrm>
              <a:off x="0" y="1016658"/>
              <a:ext cx="9144000" cy="5841341"/>
            </a:xfrm>
            <a:prstGeom prst="rect">
              <a:avLst/>
            </a:prstGeom>
          </p:spPr>
        </p:pic>
        <p:sp>
          <p:nvSpPr>
            <p:cNvPr id="4" name="TextBox 3">
              <a:extLst>
                <a:ext uri="{FF2B5EF4-FFF2-40B4-BE49-F238E27FC236}">
                  <a16:creationId xmlns:a16="http://schemas.microsoft.com/office/drawing/2014/main" id="{3C4F714E-3342-E447-8DA4-F44444AC7A6E}"/>
                </a:ext>
              </a:extLst>
            </p:cNvPr>
            <p:cNvSpPr txBox="1"/>
            <p:nvPr/>
          </p:nvSpPr>
          <p:spPr>
            <a:xfrm>
              <a:off x="3320179" y="274320"/>
              <a:ext cx="2272417" cy="461665"/>
            </a:xfrm>
            <a:prstGeom prst="rect">
              <a:avLst/>
            </a:prstGeom>
            <a:noFill/>
          </p:spPr>
          <p:txBody>
            <a:bodyPr wrap="none" rtlCol="0">
              <a:spAutoFit/>
            </a:bodyPr>
            <a:lstStyle/>
            <a:p>
              <a:r>
                <a:rPr lang="en-US" sz="2400" dirty="0"/>
                <a:t>NASA Lectures</a:t>
              </a:r>
            </a:p>
          </p:txBody>
        </p:sp>
        <p:sp>
          <p:nvSpPr>
            <p:cNvPr id="5" name="5-Point Star 4">
              <a:extLst>
                <a:ext uri="{FF2B5EF4-FFF2-40B4-BE49-F238E27FC236}">
                  <a16:creationId xmlns:a16="http://schemas.microsoft.com/office/drawing/2014/main" id="{1973AE9C-D9D4-B740-A5DF-E1EC7C547EFC}"/>
                </a:ext>
              </a:extLst>
            </p:cNvPr>
            <p:cNvSpPr/>
            <p:nvPr/>
          </p:nvSpPr>
          <p:spPr>
            <a:xfrm>
              <a:off x="1817370" y="3337560"/>
              <a:ext cx="548640" cy="58293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EA0A0FAF-127F-EC49-B05F-EA5657114371}"/>
                </a:ext>
              </a:extLst>
            </p:cNvPr>
            <p:cNvSpPr/>
            <p:nvPr/>
          </p:nvSpPr>
          <p:spPr>
            <a:xfrm>
              <a:off x="952500" y="1398270"/>
              <a:ext cx="548640" cy="58293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EB4A4315-2A9A-2445-9EEF-7B7269160599}"/>
                </a:ext>
              </a:extLst>
            </p:cNvPr>
            <p:cNvSpPr/>
            <p:nvPr/>
          </p:nvSpPr>
          <p:spPr>
            <a:xfrm>
              <a:off x="6191250" y="3128010"/>
              <a:ext cx="548640" cy="58293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6DB667E9-D548-3348-BB24-C0102FA83780}"/>
                </a:ext>
              </a:extLst>
            </p:cNvPr>
            <p:cNvSpPr/>
            <p:nvPr/>
          </p:nvSpPr>
          <p:spPr>
            <a:xfrm>
              <a:off x="6880860" y="5715000"/>
              <a:ext cx="548640" cy="58293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832015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5305D1-02C4-DE41-B2EA-F6974600689D}"/>
              </a:ext>
            </a:extLst>
          </p:cNvPr>
          <p:cNvGrpSpPr/>
          <p:nvPr/>
        </p:nvGrpSpPr>
        <p:grpSpPr>
          <a:xfrm>
            <a:off x="488241" y="342898"/>
            <a:ext cx="8516262" cy="6269358"/>
            <a:chOff x="488241" y="342898"/>
            <a:chExt cx="8516262" cy="6269358"/>
          </a:xfrm>
        </p:grpSpPr>
        <p:pic>
          <p:nvPicPr>
            <p:cNvPr id="8" name="Picture 7">
              <a:extLst>
                <a:ext uri="{FF2B5EF4-FFF2-40B4-BE49-F238E27FC236}">
                  <a16:creationId xmlns:a16="http://schemas.microsoft.com/office/drawing/2014/main" id="{C84001B9-887E-FB47-95E2-887221F10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47" t="5852" r="4112" b="21136"/>
            <a:stretch/>
          </p:blipFill>
          <p:spPr>
            <a:xfrm>
              <a:off x="488241" y="342898"/>
              <a:ext cx="3078770" cy="1920241"/>
            </a:xfrm>
            <a:prstGeom prst="rect">
              <a:avLst/>
            </a:prstGeom>
          </p:spPr>
        </p:pic>
        <p:pic>
          <p:nvPicPr>
            <p:cNvPr id="9" name="Picture 8">
              <a:extLst>
                <a:ext uri="{FF2B5EF4-FFF2-40B4-BE49-F238E27FC236}">
                  <a16:creationId xmlns:a16="http://schemas.microsoft.com/office/drawing/2014/main" id="{BF971A8B-465B-7D44-8665-F755631AEB19}"/>
                </a:ext>
              </a:extLst>
            </p:cNvPr>
            <p:cNvPicPr>
              <a:picLocks noChangeAspect="1"/>
            </p:cNvPicPr>
            <p:nvPr/>
          </p:nvPicPr>
          <p:blipFill rotWithShape="1">
            <a:blip r:embed="rId3" cstate="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rcRect l="4713" t="4135" r="7701" b="9149"/>
            <a:stretch/>
          </p:blipFill>
          <p:spPr>
            <a:xfrm>
              <a:off x="2137410" y="1977391"/>
              <a:ext cx="5052060" cy="3737610"/>
            </a:xfrm>
            <a:prstGeom prst="rect">
              <a:avLst/>
            </a:prstGeom>
          </p:spPr>
        </p:pic>
        <p:pic>
          <p:nvPicPr>
            <p:cNvPr id="10" name="Picture 9">
              <a:extLst>
                <a:ext uri="{FF2B5EF4-FFF2-40B4-BE49-F238E27FC236}">
                  <a16:creationId xmlns:a16="http://schemas.microsoft.com/office/drawing/2014/main" id="{56AD4EB5-BE3E-0C48-8CDB-79490E79AB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0" t="15015" b="7860"/>
            <a:stretch/>
          </p:blipFill>
          <p:spPr>
            <a:xfrm>
              <a:off x="5806440" y="4817746"/>
              <a:ext cx="3198063" cy="1794510"/>
            </a:xfrm>
            <a:prstGeom prst="rect">
              <a:avLst/>
            </a:prstGeom>
          </p:spPr>
        </p:pic>
      </p:grpSp>
    </p:spTree>
    <p:extLst>
      <p:ext uri="{BB962C8B-B14F-4D97-AF65-F5344CB8AC3E}">
        <p14:creationId xmlns:p14="http://schemas.microsoft.com/office/powerpoint/2010/main" val="268152765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387522-574E-1C46-AA8B-C9B08EFFFB8C}"/>
              </a:ext>
            </a:extLst>
          </p:cNvPr>
          <p:cNvGrpSpPr/>
          <p:nvPr/>
        </p:nvGrpSpPr>
        <p:grpSpPr>
          <a:xfrm>
            <a:off x="649510" y="1079702"/>
            <a:ext cx="7374342" cy="4447145"/>
            <a:chOff x="649510" y="1079702"/>
            <a:chExt cx="7374342" cy="4447145"/>
          </a:xfrm>
        </p:grpSpPr>
        <p:pic>
          <p:nvPicPr>
            <p:cNvPr id="5" name="Picture 4">
              <a:extLst>
                <a:ext uri="{FF2B5EF4-FFF2-40B4-BE49-F238E27FC236}">
                  <a16:creationId xmlns:a16="http://schemas.microsoft.com/office/drawing/2014/main" id="{F081B5D6-58BA-4B3C-9077-133001232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10" y="1131575"/>
              <a:ext cx="3678317" cy="4343400"/>
            </a:xfrm>
            <a:prstGeom prst="rect">
              <a:avLst/>
            </a:prstGeom>
          </p:spPr>
        </p:pic>
        <p:pic>
          <p:nvPicPr>
            <p:cNvPr id="9" name="Picture 8" descr="A picture containing indoor, person, table&#10;&#10;Description automatically generated">
              <a:extLst>
                <a:ext uri="{FF2B5EF4-FFF2-40B4-BE49-F238E27FC236}">
                  <a16:creationId xmlns:a16="http://schemas.microsoft.com/office/drawing/2014/main" id="{682310F3-C87A-40A5-9BF1-E23768A94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737" y="1079702"/>
              <a:ext cx="2935115" cy="4447145"/>
            </a:xfrm>
            <a:prstGeom prst="rect">
              <a:avLst/>
            </a:prstGeom>
          </p:spPr>
        </p:pic>
      </p:grpSp>
    </p:spTree>
    <p:extLst>
      <p:ext uri="{BB962C8B-B14F-4D97-AF65-F5344CB8AC3E}">
        <p14:creationId xmlns:p14="http://schemas.microsoft.com/office/powerpoint/2010/main" val="128398981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C1312E-A3C5-F648-8539-CBC36C6ED8D2}"/>
              </a:ext>
            </a:extLst>
          </p:cNvPr>
          <p:cNvGrpSpPr/>
          <p:nvPr/>
        </p:nvGrpSpPr>
        <p:grpSpPr>
          <a:xfrm>
            <a:off x="1173066" y="969172"/>
            <a:ext cx="7536660" cy="4957789"/>
            <a:chOff x="1173066" y="969172"/>
            <a:chExt cx="7536660" cy="4957789"/>
          </a:xfrm>
        </p:grpSpPr>
        <p:pic>
          <p:nvPicPr>
            <p:cNvPr id="2" name="Picture 1"/>
            <p:cNvPicPr>
              <a:picLocks noChangeAspect="1"/>
            </p:cNvPicPr>
            <p:nvPr/>
          </p:nvPicPr>
          <p:blipFill>
            <a:blip r:embed="rId2"/>
            <a:stretch>
              <a:fillRect/>
            </a:stretch>
          </p:blipFill>
          <p:spPr>
            <a:xfrm>
              <a:off x="5005774" y="1050636"/>
              <a:ext cx="3703952" cy="4706967"/>
            </a:xfrm>
            <a:prstGeom prst="rect">
              <a:avLst/>
            </a:prstGeom>
          </p:spPr>
        </p:pic>
        <p:pic>
          <p:nvPicPr>
            <p:cNvPr id="3" name="Picture 2"/>
            <p:cNvPicPr>
              <a:picLocks noChangeAspect="1"/>
            </p:cNvPicPr>
            <p:nvPr/>
          </p:nvPicPr>
          <p:blipFill>
            <a:blip r:embed="rId3"/>
            <a:stretch>
              <a:fillRect/>
            </a:stretch>
          </p:blipFill>
          <p:spPr>
            <a:xfrm>
              <a:off x="1173066" y="969172"/>
              <a:ext cx="3309208" cy="2602520"/>
            </a:xfrm>
            <a:prstGeom prst="rect">
              <a:avLst/>
            </a:prstGeom>
          </p:spPr>
        </p:pic>
        <p:pic>
          <p:nvPicPr>
            <p:cNvPr id="4" name="Picture 3"/>
            <p:cNvPicPr>
              <a:picLocks noChangeAspect="1"/>
            </p:cNvPicPr>
            <p:nvPr/>
          </p:nvPicPr>
          <p:blipFill>
            <a:blip r:embed="rId4"/>
            <a:stretch>
              <a:fillRect/>
            </a:stretch>
          </p:blipFill>
          <p:spPr>
            <a:xfrm>
              <a:off x="1173066" y="3723658"/>
              <a:ext cx="3309208" cy="2203303"/>
            </a:xfrm>
            <a:prstGeom prst="rect">
              <a:avLst/>
            </a:prstGeom>
          </p:spPr>
        </p:pic>
      </p:grpSp>
    </p:spTree>
    <p:extLst>
      <p:ext uri="{BB962C8B-B14F-4D97-AF65-F5344CB8AC3E}">
        <p14:creationId xmlns:p14="http://schemas.microsoft.com/office/powerpoint/2010/main" val="372791209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2E6C3-605B-0543-A32A-E5735BCFA16F}"/>
              </a:ext>
            </a:extLst>
          </p:cNvPr>
          <p:cNvGrpSpPr/>
          <p:nvPr/>
        </p:nvGrpSpPr>
        <p:grpSpPr>
          <a:xfrm>
            <a:off x="1988810" y="248781"/>
            <a:ext cx="4812040" cy="6346329"/>
            <a:chOff x="1988810" y="248781"/>
            <a:chExt cx="4812040" cy="6346329"/>
          </a:xfrm>
        </p:grpSpPr>
        <p:pic>
          <p:nvPicPr>
            <p:cNvPr id="4" name="Picture 3">
              <a:extLst>
                <a:ext uri="{FF2B5EF4-FFF2-40B4-BE49-F238E27FC236}">
                  <a16:creationId xmlns:a16="http://schemas.microsoft.com/office/drawing/2014/main" id="{5D0E0AED-EC81-7041-BE3B-A91688A102D8}"/>
                </a:ext>
              </a:extLst>
            </p:cNvPr>
            <p:cNvPicPr>
              <a:picLocks noChangeAspect="1"/>
            </p:cNvPicPr>
            <p:nvPr/>
          </p:nvPicPr>
          <p:blipFill rotWithShape="1">
            <a:blip r:embed="rId2"/>
            <a:srcRect l="14008"/>
            <a:stretch/>
          </p:blipFill>
          <p:spPr>
            <a:xfrm>
              <a:off x="1988810" y="1279553"/>
              <a:ext cx="4812040" cy="5315557"/>
            </a:xfrm>
            <a:prstGeom prst="rect">
              <a:avLst/>
            </a:prstGeom>
            <a:ln>
              <a:solidFill>
                <a:schemeClr val="tx1"/>
              </a:solidFill>
            </a:ln>
          </p:spPr>
        </p:pic>
        <p:sp>
          <p:nvSpPr>
            <p:cNvPr id="7" name="TextBox 6">
              <a:extLst>
                <a:ext uri="{FF2B5EF4-FFF2-40B4-BE49-F238E27FC236}">
                  <a16:creationId xmlns:a16="http://schemas.microsoft.com/office/drawing/2014/main" id="{CF06D680-B226-F045-8FF8-478C302A30F6}"/>
                </a:ext>
              </a:extLst>
            </p:cNvPr>
            <p:cNvSpPr txBox="1"/>
            <p:nvPr/>
          </p:nvSpPr>
          <p:spPr>
            <a:xfrm>
              <a:off x="2274455" y="248781"/>
              <a:ext cx="4311630" cy="1200329"/>
            </a:xfrm>
            <a:prstGeom prst="rect">
              <a:avLst/>
            </a:prstGeom>
            <a:noFill/>
          </p:spPr>
          <p:txBody>
            <a:bodyPr wrap="none" rtlCol="0">
              <a:spAutoFit/>
            </a:bodyPr>
            <a:lstStyle/>
            <a:p>
              <a:pPr algn="ctr"/>
              <a:r>
                <a:rPr lang="en-US" dirty="0">
                  <a:solidFill>
                    <a:srgbClr val="FFFF00"/>
                  </a:solidFill>
                </a:rPr>
                <a:t>Responses to Astrobiology Presentation</a:t>
              </a:r>
            </a:p>
            <a:p>
              <a:pPr algn="ctr"/>
              <a:r>
                <a:rPr lang="en-US" dirty="0">
                  <a:solidFill>
                    <a:srgbClr val="FFFF00"/>
                  </a:solidFill>
                </a:rPr>
                <a:t>National study</a:t>
              </a:r>
            </a:p>
            <a:p>
              <a:pPr algn="ctr"/>
              <a:r>
                <a:rPr lang="en-US" dirty="0">
                  <a:solidFill>
                    <a:srgbClr val="FFFF00"/>
                  </a:solidFill>
                </a:rPr>
                <a:t>Science Knowledge Content</a:t>
              </a:r>
            </a:p>
            <a:p>
              <a:endParaRPr lang="en-US" dirty="0">
                <a:solidFill>
                  <a:srgbClr val="FFFF00"/>
                </a:solidFill>
              </a:endParaRPr>
            </a:p>
          </p:txBody>
        </p:sp>
      </p:grpSp>
    </p:spTree>
    <p:extLst>
      <p:ext uri="{BB962C8B-B14F-4D97-AF65-F5344CB8AC3E}">
        <p14:creationId xmlns:p14="http://schemas.microsoft.com/office/powerpoint/2010/main" val="316745609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AFFF17-83A8-B34D-9A56-6CF73C04895E}"/>
              </a:ext>
            </a:extLst>
          </p:cNvPr>
          <p:cNvGrpSpPr/>
          <p:nvPr/>
        </p:nvGrpSpPr>
        <p:grpSpPr>
          <a:xfrm>
            <a:off x="1737360" y="289256"/>
            <a:ext cx="6206490" cy="6444182"/>
            <a:chOff x="1737360" y="289256"/>
            <a:chExt cx="6206490" cy="6444182"/>
          </a:xfrm>
        </p:grpSpPr>
        <p:sp>
          <p:nvSpPr>
            <p:cNvPr id="2" name="TextBox 1">
              <a:extLst>
                <a:ext uri="{FF2B5EF4-FFF2-40B4-BE49-F238E27FC236}">
                  <a16:creationId xmlns:a16="http://schemas.microsoft.com/office/drawing/2014/main" id="{2ED8046F-6993-DC48-9126-1CE2E290506C}"/>
                </a:ext>
              </a:extLst>
            </p:cNvPr>
            <p:cNvSpPr txBox="1"/>
            <p:nvPr/>
          </p:nvSpPr>
          <p:spPr>
            <a:xfrm>
              <a:off x="2662220" y="289256"/>
              <a:ext cx="4356770" cy="1200329"/>
            </a:xfrm>
            <a:prstGeom prst="rect">
              <a:avLst/>
            </a:prstGeom>
            <a:noFill/>
          </p:spPr>
          <p:txBody>
            <a:bodyPr wrap="none" rtlCol="0">
              <a:spAutoFit/>
            </a:bodyPr>
            <a:lstStyle/>
            <a:p>
              <a:pPr algn="ctr"/>
              <a:r>
                <a:rPr lang="en-US" dirty="0">
                  <a:solidFill>
                    <a:srgbClr val="FFFF00"/>
                  </a:solidFill>
                </a:rPr>
                <a:t>Responses to Astrobiology Presentation</a:t>
              </a:r>
            </a:p>
            <a:p>
              <a:pPr algn="ctr"/>
              <a:r>
                <a:rPr lang="en-US" dirty="0">
                  <a:solidFill>
                    <a:srgbClr val="FFFF00"/>
                  </a:solidFill>
                </a:rPr>
                <a:t>National study</a:t>
              </a:r>
            </a:p>
            <a:p>
              <a:pPr algn="ctr"/>
              <a:r>
                <a:rPr lang="en-US" dirty="0">
                  <a:solidFill>
                    <a:srgbClr val="FFFF00"/>
                  </a:solidFill>
                </a:rPr>
                <a:t>Identity, Value of Science, Future Actions</a:t>
              </a:r>
            </a:p>
            <a:p>
              <a:endParaRPr lang="en-US" dirty="0">
                <a:solidFill>
                  <a:srgbClr val="FFFF00"/>
                </a:solidFill>
              </a:endParaRPr>
            </a:p>
          </p:txBody>
        </p:sp>
        <p:pic>
          <p:nvPicPr>
            <p:cNvPr id="6" name="Picture 5">
              <a:extLst>
                <a:ext uri="{FF2B5EF4-FFF2-40B4-BE49-F238E27FC236}">
                  <a16:creationId xmlns:a16="http://schemas.microsoft.com/office/drawing/2014/main" id="{AC7897F8-0C39-7A43-AD32-5CCCB43EE438}"/>
                </a:ext>
              </a:extLst>
            </p:cNvPr>
            <p:cNvPicPr>
              <a:picLocks noChangeAspect="1"/>
            </p:cNvPicPr>
            <p:nvPr/>
          </p:nvPicPr>
          <p:blipFill>
            <a:blip r:embed="rId2"/>
            <a:stretch>
              <a:fillRect/>
            </a:stretch>
          </p:blipFill>
          <p:spPr>
            <a:xfrm>
              <a:off x="1737360" y="1489585"/>
              <a:ext cx="6206490" cy="5243853"/>
            </a:xfrm>
            <a:prstGeom prst="rect">
              <a:avLst/>
            </a:prstGeom>
            <a:ln>
              <a:solidFill>
                <a:schemeClr val="tx1"/>
              </a:solidFill>
            </a:ln>
          </p:spPr>
        </p:pic>
      </p:grpSp>
    </p:spTree>
    <p:extLst>
      <p:ext uri="{BB962C8B-B14F-4D97-AF65-F5344CB8AC3E}">
        <p14:creationId xmlns:p14="http://schemas.microsoft.com/office/powerpoint/2010/main" val="12193754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9335"/>
            <a:ext cx="9143786" cy="6458493"/>
            <a:chOff x="-32689" y="127680"/>
            <a:chExt cx="9143786" cy="6458493"/>
          </a:xfrm>
        </p:grpSpPr>
        <p:grpSp>
          <p:nvGrpSpPr>
            <p:cNvPr id="5" name="Group 4"/>
            <p:cNvGrpSpPr/>
            <p:nvPr/>
          </p:nvGrpSpPr>
          <p:grpSpPr>
            <a:xfrm>
              <a:off x="-32689" y="127680"/>
              <a:ext cx="9143786" cy="6458493"/>
              <a:chOff x="-32689" y="127680"/>
              <a:chExt cx="9143786" cy="6458493"/>
            </a:xfrm>
          </p:grpSpPr>
          <p:grpSp>
            <p:nvGrpSpPr>
              <p:cNvPr id="3" name="Group 2"/>
              <p:cNvGrpSpPr/>
              <p:nvPr/>
            </p:nvGrpSpPr>
            <p:grpSpPr>
              <a:xfrm>
                <a:off x="-32689" y="127680"/>
                <a:ext cx="9143786" cy="6458493"/>
                <a:chOff x="-32689" y="-482635"/>
                <a:chExt cx="9143786" cy="6458493"/>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14370" y="-482635"/>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bg2">
                <a:lumMod val="75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rgbClr val="CCFFCC"/>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755926" y="296672"/>
              <a:ext cx="1998113" cy="830997"/>
            </a:xfrm>
            <a:prstGeom prst="rect">
              <a:avLst/>
            </a:prstGeom>
            <a:solidFill>
              <a:srgbClr val="CCFFCC"/>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6141801" y="1836321"/>
              <a:ext cx="1296449" cy="830997"/>
            </a:xfrm>
            <a:prstGeom prst="rect">
              <a:avLst/>
            </a:prstGeom>
            <a:solidFill>
              <a:schemeClr val="accent2">
                <a:lumMod val="40000"/>
                <a:lumOff val="60000"/>
              </a:schemeClr>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581731" y="5898895"/>
              <a:ext cx="2077970" cy="461665"/>
            </a:xfrm>
            <a:prstGeom prst="rect">
              <a:avLst/>
            </a:prstGeom>
            <a:solidFill>
              <a:schemeClr val="bg2">
                <a:lumMod val="75000"/>
              </a:schemeClr>
            </a:solidFill>
          </p:spPr>
          <p:txBody>
            <a:bodyPr wrap="square" rtlCol="0">
              <a:spAutoFit/>
            </a:bodyPr>
            <a:lstStyle/>
            <a:p>
              <a:r>
                <a:rPr lang="en-US" sz="2400" dirty="0"/>
                <a:t>Conservation</a:t>
              </a:r>
            </a:p>
          </p:txBody>
        </p:sp>
      </p:grpSp>
    </p:spTree>
    <p:extLst>
      <p:ext uri="{BB962C8B-B14F-4D97-AF65-F5344CB8AC3E}">
        <p14:creationId xmlns:p14="http://schemas.microsoft.com/office/powerpoint/2010/main" val="288808802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rrowheads="1"/>
          </p:cNvPicPr>
          <p:nvPr/>
        </p:nvPicPr>
        <p:blipFill>
          <a:blip r:embed="rId3">
            <a:lum bright="-18000" contrast="4000"/>
            <a:extLst>
              <a:ext uri="{28A0092B-C50C-407E-A947-70E740481C1C}">
                <a14:useLocalDpi xmlns:a14="http://schemas.microsoft.com/office/drawing/2010/main" val="0"/>
              </a:ext>
            </a:extLst>
          </a:blip>
          <a:srcRect/>
          <a:stretch>
            <a:fillRect/>
          </a:stretch>
        </p:blipFill>
        <p:spPr bwMode="auto">
          <a:xfrm>
            <a:off x="0" y="37465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58272995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p:cNvGrpSpPr/>
          <p:nvPr/>
        </p:nvGrpSpPr>
        <p:grpSpPr>
          <a:xfrm>
            <a:off x="228600" y="609601"/>
            <a:ext cx="8686800" cy="5887255"/>
            <a:chOff x="228600" y="609600"/>
            <a:chExt cx="8686800" cy="5887254"/>
          </a:xfrm>
        </p:grpSpPr>
        <p:pic>
          <p:nvPicPr>
            <p:cNvPr id="762882" name="Picture 2" descr="delicate tree"/>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228600" y="762000"/>
              <a:ext cx="3886200" cy="34290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62883" name="Text Box 3"/>
            <p:cNvSpPr txBox="1">
              <a:spLocks noChangeArrowheads="1"/>
            </p:cNvSpPr>
            <p:nvPr/>
          </p:nvSpPr>
          <p:spPr bwMode="auto">
            <a:xfrm>
              <a:off x="7371388" y="6219855"/>
              <a:ext cx="1544012" cy="276999"/>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1200" dirty="0">
                  <a:solidFill>
                    <a:schemeClr val="bg1"/>
                  </a:solidFill>
                </a:rPr>
                <a:t>R. Ulrich </a:t>
              </a:r>
              <a:r>
                <a:rPr lang="en-US" sz="1200" i="1" dirty="0">
                  <a:solidFill>
                    <a:schemeClr val="bg1"/>
                  </a:solidFill>
                </a:rPr>
                <a:t>et al. </a:t>
              </a:r>
              <a:r>
                <a:rPr lang="en-US" sz="1200" dirty="0">
                  <a:solidFill>
                    <a:schemeClr val="bg1"/>
                  </a:solidFill>
                </a:rPr>
                <a:t>1984</a:t>
              </a:r>
            </a:p>
          </p:txBody>
        </p:sp>
        <p:pic>
          <p:nvPicPr>
            <p:cNvPr id="762884" name="Picture 4" descr="no tree window"/>
            <p:cNvPicPr>
              <a:picLocks noChangeAspect="1" noChangeArrowheads="1"/>
            </p:cNvPicPr>
            <p:nvPr/>
          </p:nvPicPr>
          <p:blipFill>
            <a:blip r:embed="rId4">
              <a:lum bright="-12000" contrast="4000"/>
              <a:extLst>
                <a:ext uri="{28A0092B-C50C-407E-A947-70E740481C1C}">
                  <a14:useLocalDpi xmlns:a14="http://schemas.microsoft.com/office/drawing/2010/main" val="0"/>
                </a:ext>
              </a:extLst>
            </a:blip>
            <a:srcRect/>
            <a:stretch>
              <a:fillRect/>
            </a:stretch>
          </p:blipFill>
          <p:spPr bwMode="auto">
            <a:xfrm>
              <a:off x="4800600" y="762000"/>
              <a:ext cx="4114800" cy="33147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62885" name="Line 5"/>
            <p:cNvSpPr>
              <a:spLocks noChangeShapeType="1"/>
            </p:cNvSpPr>
            <p:nvPr/>
          </p:nvSpPr>
          <p:spPr bwMode="auto">
            <a:xfrm>
              <a:off x="4495800" y="609600"/>
              <a:ext cx="0" cy="518160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762886" name="Text Box 6"/>
            <p:cNvSpPr txBox="1">
              <a:spLocks noChangeArrowheads="1"/>
            </p:cNvSpPr>
            <p:nvPr/>
          </p:nvSpPr>
          <p:spPr bwMode="auto">
            <a:xfrm>
              <a:off x="1363044" y="4407931"/>
              <a:ext cx="1941557" cy="584776"/>
            </a:xfrm>
            <a:prstGeom prst="rect">
              <a:avLst/>
            </a:prstGeom>
            <a:noFill/>
            <a:ln>
              <a:noFill/>
            </a:ln>
            <a:effectLst/>
            <a:extLst>
              <a:ext uri="{909E8E84-426E-40dd-AFC4-6F175D3DCCD1}">
                <a14:hiddenFill xmlns:a14="http://schemas.microsoft.com/office/drawing/2010/main" xmlns="">
                  <a:solidFill>
                    <a:srgbClr val="000066">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solidFill>
                    <a:srgbClr val="FFFF00"/>
                  </a:solidFill>
                </a:rPr>
                <a:t>Tree view</a:t>
              </a:r>
            </a:p>
          </p:txBody>
        </p:sp>
        <p:sp>
          <p:nvSpPr>
            <p:cNvPr id="762887" name="Text Box 7"/>
            <p:cNvSpPr txBox="1">
              <a:spLocks noChangeArrowheads="1"/>
            </p:cNvSpPr>
            <p:nvPr/>
          </p:nvSpPr>
          <p:spPr bwMode="auto">
            <a:xfrm>
              <a:off x="5928921" y="4419599"/>
              <a:ext cx="1894644" cy="584776"/>
            </a:xfrm>
            <a:prstGeom prst="rect">
              <a:avLst/>
            </a:prstGeom>
            <a:noFill/>
            <a:ln>
              <a:noFill/>
            </a:ln>
            <a:effectLst/>
            <a:extLst>
              <a:ext uri="{909E8E84-426E-40dd-AFC4-6F175D3DCCD1}">
                <a14:hiddenFill xmlns:a14="http://schemas.microsoft.com/office/drawing/2010/main" xmlns="">
                  <a:solidFill>
                    <a:srgbClr val="000066">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solidFill>
                    <a:srgbClr val="FFFF00"/>
                  </a:solidFill>
                </a:rPr>
                <a:t>Wall view</a:t>
              </a:r>
            </a:p>
          </p:txBody>
        </p:sp>
      </p:grpSp>
    </p:spTree>
    <p:extLst>
      <p:ext uri="{BB962C8B-B14F-4D97-AF65-F5344CB8AC3E}">
        <p14:creationId xmlns:p14="http://schemas.microsoft.com/office/powerpoint/2010/main" val="154326008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rrowheads="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0" y="37465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20957235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Rectangle 2"/>
          <p:cNvSpPr/>
          <p:nvPr/>
        </p:nvSpPr>
        <p:spPr>
          <a:xfrm>
            <a:off x="1875657" y="797281"/>
            <a:ext cx="6334882" cy="954107"/>
          </a:xfrm>
          <a:prstGeom prst="rect">
            <a:avLst/>
          </a:prstGeom>
        </p:spPr>
        <p:txBody>
          <a:bodyPr wrap="square">
            <a:spAutoFit/>
          </a:bodyPr>
          <a:lstStyle/>
          <a:p>
            <a:pPr algn="ctr"/>
            <a:r>
              <a:rPr lang="en-US" sz="2800" b="1" dirty="0">
                <a:solidFill>
                  <a:srgbClr val="FFFF00"/>
                </a:solidFill>
              </a:rPr>
              <a:t> </a:t>
            </a:r>
            <a:endParaRPr lang="en-US" sz="2800" dirty="0">
              <a:solidFill>
                <a:srgbClr val="FFFF00"/>
              </a:solidFill>
            </a:endParaRPr>
          </a:p>
          <a:p>
            <a:pPr algn="ctr"/>
            <a:endParaRPr lang="en-US" sz="2800" dirty="0">
              <a:solidFill>
                <a:srgbClr val="FFFF00"/>
              </a:solidFill>
            </a:endParaRPr>
          </a:p>
        </p:txBody>
      </p:sp>
      <p:pic>
        <p:nvPicPr>
          <p:cNvPr id="5" name="Picture 4">
            <a:extLst>
              <a:ext uri="{FF2B5EF4-FFF2-40B4-BE49-F238E27FC236}">
                <a16:creationId xmlns:a16="http://schemas.microsoft.com/office/drawing/2014/main" id="{17C763BF-EF0A-BA48-AF2D-464EEE8A93BE}"/>
              </a:ext>
            </a:extLst>
          </p:cNvPr>
          <p:cNvPicPr>
            <a:picLocks noChangeAspect="1"/>
          </p:cNvPicPr>
          <p:nvPr/>
        </p:nvPicPr>
        <p:blipFill rotWithShape="1">
          <a:blip r:embed="rId3"/>
          <a:srcRect l="7642" r="1882"/>
          <a:stretch/>
        </p:blipFill>
        <p:spPr>
          <a:xfrm>
            <a:off x="0" y="0"/>
            <a:ext cx="9338310" cy="6880860"/>
          </a:xfrm>
          <a:prstGeom prst="rect">
            <a:avLst/>
          </a:prstGeom>
        </p:spPr>
      </p:pic>
    </p:spTree>
    <p:extLst>
      <p:ext uri="{BB962C8B-B14F-4D97-AF65-F5344CB8AC3E}">
        <p14:creationId xmlns:p14="http://schemas.microsoft.com/office/powerpoint/2010/main" val="406854202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XING PROJE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40" y="217253"/>
            <a:ext cx="9022860" cy="6400520"/>
          </a:xfrm>
          <a:prstGeom prst="rect">
            <a:avLst/>
          </a:prstGeom>
        </p:spPr>
      </p:pic>
      <p:pic>
        <p:nvPicPr>
          <p:cNvPr id="4" name="Picture 3" descr="CELLBLOCK EB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631" y="3927212"/>
            <a:ext cx="3829378" cy="2552689"/>
          </a:xfrm>
          <a:prstGeom prst="rect">
            <a:avLst/>
          </a:prstGeom>
        </p:spPr>
      </p:pic>
      <p:cxnSp>
        <p:nvCxnSpPr>
          <p:cNvPr id="5" name="Straight Connector 4"/>
          <p:cNvCxnSpPr/>
          <p:nvPr/>
        </p:nvCxnSpPr>
        <p:spPr>
          <a:xfrm>
            <a:off x="4632570" y="3542847"/>
            <a:ext cx="33418" cy="3074926"/>
          </a:xfrm>
          <a:prstGeom prst="line">
            <a:avLst/>
          </a:prstGeom>
          <a:ln>
            <a:solidFill>
              <a:srgbClr val="000044"/>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32570" y="3542847"/>
            <a:ext cx="4511430" cy="0"/>
          </a:xfrm>
          <a:prstGeom prst="line">
            <a:avLst/>
          </a:prstGeom>
          <a:ln>
            <a:solidFill>
              <a:srgbClr val="00004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59520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324556"/>
            <a:ext cx="0" cy="5898443"/>
          </a:xfrm>
          <a:prstGeom prst="line">
            <a:avLst/>
          </a:prstGeom>
          <a:noFill/>
          <a:ln w="76200" cap="flat" cmpd="sng">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p:cNvCxnSpPr/>
          <p:nvPr/>
        </p:nvCxnSpPr>
        <p:spPr>
          <a:xfrm>
            <a:off x="4639734" y="420512"/>
            <a:ext cx="0" cy="5898443"/>
          </a:xfrm>
          <a:prstGeom prst="line">
            <a:avLst/>
          </a:prstGeom>
          <a:noFill/>
          <a:ln w="76200" cap="flat" cmpd="sng">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p:cNvCxnSpPr/>
          <p:nvPr/>
        </p:nvCxnSpPr>
        <p:spPr>
          <a:xfrm>
            <a:off x="4495800" y="324556"/>
            <a:ext cx="0" cy="5898443"/>
          </a:xfrm>
          <a:prstGeom prst="line">
            <a:avLst/>
          </a:prstGeom>
          <a:noFill/>
          <a:ln w="76200" cap="flat" cmpd="sng">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nip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0" y="40715"/>
            <a:ext cx="8781380" cy="6492729"/>
          </a:xfrm>
          <a:prstGeom prst="rect">
            <a:avLst/>
          </a:prstGeom>
        </p:spPr>
      </p:pic>
      <p:sp>
        <p:nvSpPr>
          <p:cNvPr id="3" name="TextBox 2"/>
          <p:cNvSpPr txBox="1"/>
          <p:nvPr/>
        </p:nvSpPr>
        <p:spPr>
          <a:xfrm>
            <a:off x="7459818" y="6533444"/>
            <a:ext cx="1426672" cy="313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chemeClr val="bg1"/>
                </a:solidFill>
                <a:effectLst/>
                <a:uFillTx/>
                <a:latin typeface="+mn-lt"/>
                <a:ea typeface="+mn-ea"/>
                <a:cs typeface="+mn-cs"/>
                <a:sym typeface="Helvetica Light"/>
              </a:rPr>
              <a:t>Nadkarni</a:t>
            </a:r>
            <a:r>
              <a:rPr kumimoji="0" lang="en-US" sz="1050" b="0" i="0" u="none" strike="noStrike" cap="none" spc="0" normalizeH="0" dirty="0">
                <a:ln>
                  <a:noFill/>
                </a:ln>
                <a:solidFill>
                  <a:schemeClr val="bg1"/>
                </a:solidFill>
                <a:effectLst/>
                <a:uFillTx/>
                <a:latin typeface="+mn-lt"/>
                <a:ea typeface="+mn-ea"/>
                <a:cs typeface="+mn-cs"/>
                <a:sym typeface="Helvetica Light"/>
              </a:rPr>
              <a:t> et al. 2017</a:t>
            </a:r>
            <a:endParaRPr kumimoji="0" lang="en-US" sz="105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11360550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ROOM AND FIL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1908" y="60460"/>
            <a:ext cx="9895908" cy="6791036"/>
          </a:xfrm>
          <a:prstGeom prst="rect">
            <a:avLst/>
          </a:prstGeom>
        </p:spPr>
      </p:pic>
      <p:pic>
        <p:nvPicPr>
          <p:cNvPr id="2" name="Picture 1" descr="solitary.jpg"/>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57000"/>
                    </a14:imgEffect>
                    <a14:imgEffect>
                      <a14:brightnessContrast bright="-28000" contrast="-17000"/>
                    </a14:imgEffect>
                  </a14:imgLayer>
                </a14:imgProps>
              </a:ext>
              <a:ext uri="{28A0092B-C50C-407E-A947-70E740481C1C}">
                <a14:useLocalDpi xmlns:a14="http://schemas.microsoft.com/office/drawing/2010/main" val="0"/>
              </a:ext>
            </a:extLst>
          </a:blip>
          <a:stretch>
            <a:fillRect/>
          </a:stretch>
        </p:blipFill>
        <p:spPr>
          <a:xfrm>
            <a:off x="5837054" y="2105655"/>
            <a:ext cx="3557581" cy="4678993"/>
          </a:xfrm>
          <a:prstGeom prst="rect">
            <a:avLst/>
          </a:prstGeom>
          <a:effectLst>
            <a:softEdge rad="762000"/>
          </a:effectLst>
        </p:spPr>
      </p:pic>
      <p:grpSp>
        <p:nvGrpSpPr>
          <p:cNvPr id="6" name="Group 5"/>
          <p:cNvGrpSpPr/>
          <p:nvPr/>
        </p:nvGrpSpPr>
        <p:grpSpPr>
          <a:xfrm>
            <a:off x="886230" y="4378425"/>
            <a:ext cx="1962810" cy="1803763"/>
            <a:chOff x="669073" y="3759234"/>
            <a:chExt cx="1636769" cy="1593878"/>
          </a:xfrm>
        </p:grpSpPr>
        <p:sp>
          <p:nvSpPr>
            <p:cNvPr id="7" name="Oval 6"/>
            <p:cNvSpPr>
              <a:spLocks noChangeAspect="1"/>
            </p:cNvSpPr>
            <p:nvPr/>
          </p:nvSpPr>
          <p:spPr>
            <a:xfrm>
              <a:off x="669073" y="3759234"/>
              <a:ext cx="1636769" cy="1593878"/>
            </a:xfrm>
            <a:prstGeom prst="ellipse">
              <a:avLst/>
            </a:prstGeom>
            <a:solidFill>
              <a:schemeClr val="tx1">
                <a:alpha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bg1"/>
                </a:solidFill>
              </a:endParaRPr>
            </a:p>
          </p:txBody>
        </p:sp>
        <p:sp>
          <p:nvSpPr>
            <p:cNvPr id="8" name="TextBox 7"/>
            <p:cNvSpPr txBox="1"/>
            <p:nvPr/>
          </p:nvSpPr>
          <p:spPr>
            <a:xfrm>
              <a:off x="1071242" y="3964734"/>
              <a:ext cx="850009" cy="625517"/>
            </a:xfrm>
            <a:prstGeom prst="rect">
              <a:avLst/>
            </a:prstGeom>
            <a:noFill/>
          </p:spPr>
          <p:txBody>
            <a:bodyPr wrap="none" rtlCol="0">
              <a:spAutoFit/>
            </a:bodyPr>
            <a:lstStyle/>
            <a:p>
              <a:pPr algn="ctr"/>
              <a:r>
                <a:rPr lang="pl-PL" sz="3600" dirty="0">
                  <a:solidFill>
                    <a:schemeClr val="bg1"/>
                  </a:solidFill>
                  <a:latin typeface="+mj-lt"/>
                </a:rPr>
                <a:t>26</a:t>
              </a:r>
              <a:r>
                <a:rPr lang="pl-PL" sz="4000" dirty="0">
                  <a:solidFill>
                    <a:schemeClr val="bg1"/>
                  </a:solidFill>
                  <a:latin typeface="+mj-lt"/>
                </a:rPr>
                <a:t>%</a:t>
              </a:r>
              <a:endParaRPr lang="pl-PL" sz="5400" dirty="0">
                <a:solidFill>
                  <a:schemeClr val="bg1"/>
                </a:solidFill>
                <a:latin typeface="+mj-lt"/>
              </a:endParaRPr>
            </a:p>
          </p:txBody>
        </p:sp>
        <p:sp>
          <p:nvSpPr>
            <p:cNvPr id="9" name="TextBox 8"/>
            <p:cNvSpPr txBox="1"/>
            <p:nvPr/>
          </p:nvSpPr>
          <p:spPr>
            <a:xfrm>
              <a:off x="843309" y="4465407"/>
              <a:ext cx="1305876" cy="697587"/>
            </a:xfrm>
            <a:prstGeom prst="rect">
              <a:avLst/>
            </a:prstGeom>
            <a:noFill/>
          </p:spPr>
          <p:txBody>
            <a:bodyPr wrap="none" rtlCol="0">
              <a:spAutoFit/>
            </a:bodyPr>
            <a:lstStyle/>
            <a:p>
              <a:pPr algn="ctr">
                <a:lnSpc>
                  <a:spcPct val="90000"/>
                </a:lnSpc>
              </a:pPr>
              <a:endParaRPr lang="pl-PL" sz="1200" dirty="0">
                <a:solidFill>
                  <a:schemeClr val="bg1"/>
                </a:solidFill>
                <a:latin typeface="+mj-lt"/>
              </a:endParaRPr>
            </a:p>
            <a:p>
              <a:pPr algn="ctr">
                <a:lnSpc>
                  <a:spcPct val="90000"/>
                </a:lnSpc>
              </a:pPr>
              <a:r>
                <a:rPr lang="pl-PL" sz="2000" dirty="0" err="1">
                  <a:solidFill>
                    <a:schemeClr val="bg1"/>
                  </a:solidFill>
                  <a:latin typeface="+mj-lt"/>
                </a:rPr>
                <a:t>fewer</a:t>
              </a:r>
              <a:r>
                <a:rPr lang="pl-PL" sz="2000" dirty="0">
                  <a:solidFill>
                    <a:schemeClr val="bg1"/>
                  </a:solidFill>
                  <a:latin typeface="+mj-lt"/>
                </a:rPr>
                <a:t> violent</a:t>
              </a:r>
            </a:p>
            <a:p>
              <a:pPr algn="ctr">
                <a:lnSpc>
                  <a:spcPct val="90000"/>
                </a:lnSpc>
              </a:pPr>
              <a:r>
                <a:rPr lang="pl-PL" sz="1600" dirty="0">
                  <a:solidFill>
                    <a:schemeClr val="bg1"/>
                  </a:solidFill>
                  <a:latin typeface="+mj-lt"/>
                </a:rPr>
                <a:t>infractions</a:t>
              </a:r>
              <a:endParaRPr lang="pl-PL" sz="2000" dirty="0">
                <a:solidFill>
                  <a:schemeClr val="bg1"/>
                </a:solidFill>
                <a:latin typeface="+mj-lt"/>
              </a:endParaRPr>
            </a:p>
          </p:txBody>
        </p:sp>
      </p:grpSp>
    </p:spTree>
    <p:extLst>
      <p:ext uri="{BB962C8B-B14F-4D97-AF65-F5344CB8AC3E}">
        <p14:creationId xmlns:p14="http://schemas.microsoft.com/office/powerpoint/2010/main" val="265534199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LWAY OF SRC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39" y="0"/>
            <a:ext cx="10226435" cy="6858000"/>
          </a:xfrm>
          <a:prstGeom prst="rect">
            <a:avLst/>
          </a:prstGeom>
        </p:spPr>
      </p:pic>
    </p:spTree>
    <p:extLst>
      <p:ext uri="{BB962C8B-B14F-4D97-AF65-F5344CB8AC3E}">
        <p14:creationId xmlns:p14="http://schemas.microsoft.com/office/powerpoint/2010/main" val="92092847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61970"/>
            <a:ext cx="9143786" cy="6458493"/>
            <a:chOff x="-32689" y="127680"/>
            <a:chExt cx="9143786" cy="6458493"/>
          </a:xfrm>
        </p:grpSpPr>
        <p:grpSp>
          <p:nvGrpSpPr>
            <p:cNvPr id="5" name="Group 4"/>
            <p:cNvGrpSpPr/>
            <p:nvPr/>
          </p:nvGrpSpPr>
          <p:grpSpPr>
            <a:xfrm>
              <a:off x="-32689" y="127680"/>
              <a:ext cx="9143786" cy="6458493"/>
              <a:chOff x="-32689" y="127680"/>
              <a:chExt cx="9143786" cy="6458493"/>
            </a:xfrm>
          </p:grpSpPr>
          <p:grpSp>
            <p:nvGrpSpPr>
              <p:cNvPr id="3" name="Group 2"/>
              <p:cNvGrpSpPr/>
              <p:nvPr/>
            </p:nvGrpSpPr>
            <p:grpSpPr>
              <a:xfrm>
                <a:off x="-32689" y="127680"/>
                <a:ext cx="9143786" cy="6458493"/>
                <a:chOff x="-32689" y="-482635"/>
                <a:chExt cx="9143786" cy="6458493"/>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14370" y="-482635"/>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accent2">
                <a:lumMod val="20000"/>
                <a:lumOff val="80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rgbClr val="92D050"/>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374044" y="332821"/>
              <a:ext cx="1998113" cy="830997"/>
            </a:xfrm>
            <a:prstGeom prst="rect">
              <a:avLst/>
            </a:prstGeom>
            <a:solidFill>
              <a:srgbClr val="92D050"/>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5842967" y="1436271"/>
              <a:ext cx="1296449" cy="830997"/>
            </a:xfrm>
            <a:prstGeom prst="rect">
              <a:avLst/>
            </a:prstGeom>
            <a:solidFill>
              <a:srgbClr val="92D050"/>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372157" y="5815813"/>
              <a:ext cx="2030649" cy="461665"/>
            </a:xfrm>
            <a:prstGeom prst="rect">
              <a:avLst/>
            </a:prstGeom>
            <a:solidFill>
              <a:schemeClr val="accent2">
                <a:lumMod val="20000"/>
                <a:lumOff val="80000"/>
              </a:schemeClr>
            </a:solidFill>
          </p:spPr>
          <p:txBody>
            <a:bodyPr wrap="square" rtlCol="0">
              <a:spAutoFit/>
            </a:bodyPr>
            <a:lstStyle/>
            <a:p>
              <a:r>
                <a:rPr lang="en-US" sz="2400" dirty="0"/>
                <a:t>Conservation</a:t>
              </a:r>
            </a:p>
          </p:txBody>
        </p:sp>
      </p:grpSp>
    </p:spTree>
    <p:extLst>
      <p:ext uri="{BB962C8B-B14F-4D97-AF65-F5344CB8AC3E}">
        <p14:creationId xmlns:p14="http://schemas.microsoft.com/office/powerpoint/2010/main" val="412917850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9E2936-5DCC-3144-A559-D4690754883B}"/>
              </a:ext>
            </a:extLst>
          </p:cNvPr>
          <p:cNvGrpSpPr/>
          <p:nvPr/>
        </p:nvGrpSpPr>
        <p:grpSpPr>
          <a:xfrm>
            <a:off x="713165" y="708660"/>
            <a:ext cx="7634593" cy="4528070"/>
            <a:chOff x="713165" y="708660"/>
            <a:chExt cx="7634593" cy="4528070"/>
          </a:xfrm>
        </p:grpSpPr>
        <p:sp>
          <p:nvSpPr>
            <p:cNvPr id="2" name="TextBox 1">
              <a:extLst>
                <a:ext uri="{FF2B5EF4-FFF2-40B4-BE49-F238E27FC236}">
                  <a16:creationId xmlns:a16="http://schemas.microsoft.com/office/drawing/2014/main" id="{DF99C119-DCAE-5342-8836-BC53DECD5597}"/>
                </a:ext>
              </a:extLst>
            </p:cNvPr>
            <p:cNvSpPr txBox="1"/>
            <p:nvPr/>
          </p:nvSpPr>
          <p:spPr>
            <a:xfrm>
              <a:off x="2948940" y="708660"/>
              <a:ext cx="3377848" cy="400110"/>
            </a:xfrm>
            <a:prstGeom prst="rect">
              <a:avLst/>
            </a:prstGeom>
            <a:noFill/>
          </p:spPr>
          <p:txBody>
            <a:bodyPr wrap="none" rtlCol="0">
              <a:spAutoFit/>
            </a:bodyPr>
            <a:lstStyle/>
            <a:p>
              <a:r>
                <a:rPr lang="en-US" sz="2000" b="1" dirty="0">
                  <a:solidFill>
                    <a:srgbClr val="FFFF00"/>
                  </a:solidFill>
                </a:rPr>
                <a:t>Augment Science Content</a:t>
              </a:r>
            </a:p>
          </p:txBody>
        </p:sp>
        <p:pic>
          <p:nvPicPr>
            <p:cNvPr id="4" name="Picture 3">
              <a:extLst>
                <a:ext uri="{FF2B5EF4-FFF2-40B4-BE49-F238E27FC236}">
                  <a16:creationId xmlns:a16="http://schemas.microsoft.com/office/drawing/2014/main" id="{CBD8D142-B8A8-5241-A53E-861F7D865308}"/>
                </a:ext>
              </a:extLst>
            </p:cNvPr>
            <p:cNvPicPr>
              <a:picLocks noChangeAspect="1"/>
            </p:cNvPicPr>
            <p:nvPr/>
          </p:nvPicPr>
          <p:blipFill>
            <a:blip r:embed="rId2"/>
            <a:stretch>
              <a:fillRect/>
            </a:stretch>
          </p:blipFill>
          <p:spPr>
            <a:xfrm>
              <a:off x="713165" y="1874520"/>
              <a:ext cx="7634593" cy="3362210"/>
            </a:xfrm>
            <a:prstGeom prst="rect">
              <a:avLst/>
            </a:prstGeom>
          </p:spPr>
        </p:pic>
      </p:grpSp>
    </p:spTree>
    <p:extLst>
      <p:ext uri="{BB962C8B-B14F-4D97-AF65-F5344CB8AC3E}">
        <p14:creationId xmlns:p14="http://schemas.microsoft.com/office/powerpoint/2010/main" val="406333954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1985" name="Title 1"/>
          <p:cNvSpPr>
            <a:spLocks noGrp="1"/>
          </p:cNvSpPr>
          <p:nvPr>
            <p:ph type="title" idx="4294967295"/>
          </p:nvPr>
        </p:nvSpPr>
        <p:spPr>
          <a:xfrm>
            <a:off x="396119" y="0"/>
            <a:ext cx="8229600" cy="1143000"/>
          </a:xfrm>
        </p:spPr>
        <p:txBody>
          <a:bodyPr>
            <a:normAutofit/>
          </a:bodyPr>
          <a:lstStyle/>
          <a:p>
            <a:pPr eaLnBrk="1" hangingPunct="1"/>
            <a:r>
              <a:rPr lang="en-US" sz="3600" dirty="0">
                <a:solidFill>
                  <a:srgbClr val="CCFFCC"/>
                </a:solidFill>
                <a:latin typeface="Calibri" charset="0"/>
              </a:rPr>
              <a:t>Scientific skills and approaches</a:t>
            </a:r>
          </a:p>
        </p:txBody>
      </p:sp>
      <p:pic>
        <p:nvPicPr>
          <p:cNvPr id="41986" name="Picture 5" descr="091877_S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19" y="1326055"/>
            <a:ext cx="5114303" cy="340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chub microscop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529" y="3550781"/>
            <a:ext cx="4387471" cy="2923838"/>
          </a:xfrm>
          <a:prstGeom prst="rect">
            <a:avLst/>
          </a:prstGeom>
        </p:spPr>
      </p:pic>
    </p:spTree>
    <p:extLst>
      <p:ext uri="{BB962C8B-B14F-4D97-AF65-F5344CB8AC3E}">
        <p14:creationId xmlns:p14="http://schemas.microsoft.com/office/powerpoint/2010/main" val="101916133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A58F29-6997-124D-846F-32482769AFE9}"/>
              </a:ext>
            </a:extLst>
          </p:cNvPr>
          <p:cNvGrpSpPr/>
          <p:nvPr/>
        </p:nvGrpSpPr>
        <p:grpSpPr>
          <a:xfrm>
            <a:off x="152400" y="304800"/>
            <a:ext cx="8763000" cy="6221413"/>
            <a:chOff x="152400" y="304800"/>
            <a:chExt cx="8763000" cy="6221413"/>
          </a:xfrm>
        </p:grpSpPr>
        <p:pic>
          <p:nvPicPr>
            <p:cNvPr id="44033" name="Picture 4" descr="093066_S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76600"/>
              <a:ext cx="4876800" cy="324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4" name="Picture 2" descr="daeg_inm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
              <a:ext cx="43434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TextBox 1"/>
            <p:cNvSpPr txBox="1">
              <a:spLocks noChangeArrowheads="1"/>
            </p:cNvSpPr>
            <p:nvPr/>
          </p:nvSpPr>
          <p:spPr bwMode="auto">
            <a:xfrm>
              <a:off x="4953000" y="914400"/>
              <a:ext cx="3570288"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FFFF00"/>
                  </a:solidFill>
                </a:rPr>
                <a:t>Team  Work</a:t>
              </a:r>
            </a:p>
            <a:p>
              <a:pPr eaLnBrk="1" hangingPunct="1">
                <a:buFont typeface="Arial" charset="0"/>
                <a:buChar char="•"/>
              </a:pPr>
              <a:r>
                <a:rPr lang="en-US" sz="2800" dirty="0">
                  <a:solidFill>
                    <a:srgbClr val="FFFF00"/>
                  </a:solidFill>
                </a:rPr>
                <a:t>Collaboration</a:t>
              </a:r>
            </a:p>
            <a:p>
              <a:pPr eaLnBrk="1" hangingPunct="1">
                <a:buFont typeface="Arial" charset="0"/>
                <a:buChar char="•"/>
              </a:pPr>
              <a:r>
                <a:rPr lang="en-US" sz="2800" dirty="0">
                  <a:solidFill>
                    <a:srgbClr val="FFFF00"/>
                  </a:solidFill>
                </a:rPr>
                <a:t>Social Interactions</a:t>
              </a:r>
            </a:p>
          </p:txBody>
        </p:sp>
      </p:grpSp>
    </p:spTree>
    <p:extLst>
      <p:ext uri="{BB962C8B-B14F-4D97-AF65-F5344CB8AC3E}">
        <p14:creationId xmlns:p14="http://schemas.microsoft.com/office/powerpoint/2010/main" val="57192601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76F31E-6CE5-4344-B5F0-87C62646FEE5}"/>
              </a:ext>
            </a:extLst>
          </p:cNvPr>
          <p:cNvGrpSpPr/>
          <p:nvPr/>
        </p:nvGrpSpPr>
        <p:grpSpPr>
          <a:xfrm>
            <a:off x="560803" y="203490"/>
            <a:ext cx="8265933" cy="6068723"/>
            <a:chOff x="560803" y="203490"/>
            <a:chExt cx="8265933" cy="6068723"/>
          </a:xfrm>
        </p:grpSpPr>
        <p:pic>
          <p:nvPicPr>
            <p:cNvPr id="46081" name="Picture 2" descr="W:\Capital Programs\ENV Services\Sustainability\Photos 09\b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3" y="203490"/>
              <a:ext cx="4376285" cy="2917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2" name="Picture 4" descr="091028_S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464" y="3352800"/>
              <a:ext cx="4379913" cy="291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1"/>
            <p:cNvSpPr txBox="1">
              <a:spLocks noChangeArrowheads="1"/>
            </p:cNvSpPr>
            <p:nvPr/>
          </p:nvSpPr>
          <p:spPr bwMode="auto">
            <a:xfrm>
              <a:off x="5388675" y="983902"/>
              <a:ext cx="343806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FF00"/>
                  </a:solidFill>
                </a:rPr>
                <a:t>Links to Nature</a:t>
              </a:r>
            </a:p>
            <a:p>
              <a:pPr eaLnBrk="1" hangingPunct="1"/>
              <a:endParaRPr lang="en-US" sz="2800" dirty="0">
                <a:solidFill>
                  <a:srgbClr val="FFFF00"/>
                </a:solidFill>
              </a:endParaRPr>
            </a:p>
            <a:p>
              <a:pPr eaLnBrk="1" hangingPunct="1"/>
              <a:r>
                <a:rPr lang="en-US" sz="2800" dirty="0">
                  <a:solidFill>
                    <a:srgbClr val="FFFF00"/>
                  </a:solidFill>
                </a:rPr>
                <a:t>Larger Contributions</a:t>
              </a:r>
            </a:p>
          </p:txBody>
        </p:sp>
      </p:grpSp>
    </p:spTree>
    <p:extLst>
      <p:ext uri="{BB962C8B-B14F-4D97-AF65-F5344CB8AC3E}">
        <p14:creationId xmlns:p14="http://schemas.microsoft.com/office/powerpoint/2010/main" val="214358391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2225" name="Picture 2" descr="CRCC 9-200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57746" y="1583747"/>
            <a:ext cx="6788150" cy="4522788"/>
          </a:xfrm>
        </p:spPr>
      </p:pic>
      <p:sp>
        <p:nvSpPr>
          <p:cNvPr id="52226" name="TextBox 2"/>
          <p:cNvSpPr txBox="1">
            <a:spLocks noChangeArrowheads="1"/>
          </p:cNvSpPr>
          <p:nvPr/>
        </p:nvSpPr>
        <p:spPr bwMode="auto">
          <a:xfrm>
            <a:off x="1713346" y="505691"/>
            <a:ext cx="6130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FF00"/>
                </a:solidFill>
              </a:rPr>
              <a:t>Self Esteem and Esteem from Others</a:t>
            </a:r>
          </a:p>
        </p:txBody>
      </p:sp>
    </p:spTree>
    <p:extLst>
      <p:ext uri="{BB962C8B-B14F-4D97-AF65-F5344CB8AC3E}">
        <p14:creationId xmlns:p14="http://schemas.microsoft.com/office/powerpoint/2010/main" val="42156344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3249" name="Picture 2" descr="pena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64" y="278418"/>
            <a:ext cx="6048599" cy="4541700"/>
          </a:xfrm>
          <a:prstGeom prst="rect">
            <a:avLst/>
          </a:prstGeom>
          <a:solidFill>
            <a:schemeClr val="bg1"/>
          </a:solidFill>
          <a:ln w="9525">
            <a:solidFill>
              <a:srgbClr val="FFFFFF"/>
            </a:solidFill>
            <a:miter lim="800000"/>
            <a:headEnd/>
            <a:tailEnd/>
          </a:ln>
        </p:spPr>
      </p:pic>
      <p:pic>
        <p:nvPicPr>
          <p:cNvPr id="6" name="Picture 5" descr="Screen Shot 2013-06-27 at 6.19.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792" y="3167005"/>
            <a:ext cx="4732383" cy="3558730"/>
          </a:xfrm>
          <a:prstGeom prst="rect">
            <a:avLst/>
          </a:prstGeom>
          <a:ln>
            <a:solidFill>
              <a:srgbClr val="FFFFFF"/>
            </a:solidFill>
          </a:ln>
        </p:spPr>
      </p:pic>
    </p:spTree>
    <p:extLst>
      <p:ext uri="{BB962C8B-B14F-4D97-AF65-F5344CB8AC3E}">
        <p14:creationId xmlns:p14="http://schemas.microsoft.com/office/powerpoint/2010/main" val="364207495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5473" name="Group 2"/>
          <p:cNvGrpSpPr>
            <a:grpSpLocks/>
          </p:cNvGrpSpPr>
          <p:nvPr/>
        </p:nvGrpSpPr>
        <p:grpSpPr bwMode="auto">
          <a:xfrm>
            <a:off x="228600" y="533400"/>
            <a:ext cx="8534400" cy="6043613"/>
            <a:chOff x="144" y="336"/>
            <a:chExt cx="5376" cy="3807"/>
          </a:xfrm>
        </p:grpSpPr>
        <p:sp>
          <p:nvSpPr>
            <p:cNvPr id="200707" name="Rectangle 3"/>
            <p:cNvSpPr>
              <a:spLocks noChangeArrowheads="1"/>
            </p:cNvSpPr>
            <p:nvPr/>
          </p:nvSpPr>
          <p:spPr bwMode="auto">
            <a:xfrm>
              <a:off x="144" y="336"/>
              <a:ext cx="3840" cy="3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Science </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CNN News - Anderson Cooper</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Frontiers in Ecology and Evolution</a:t>
              </a:r>
              <a:r>
                <a:rPr lang="en-US" sz="3200">
                  <a:solidFill>
                    <a:schemeClr val="bg1"/>
                  </a:solidFill>
                  <a:latin typeface="Arial Unicode MS" charset="0"/>
                  <a:cs typeface="+mn-cs"/>
                </a:rPr>
                <a:t> </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Conservation in Practice</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Orion</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Discover Magazine</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New York Times </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The Olympian</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Russian Newsweek</a:t>
              </a:r>
            </a:p>
            <a:p>
              <a:pPr marL="342900" indent="-342900">
                <a:lnSpc>
                  <a:spcPct val="93000"/>
                </a:lnSpc>
                <a:spcBef>
                  <a:spcPts val="800"/>
                </a:spcBef>
                <a:buClr>
                  <a:schemeClr val="bg1"/>
                </a:buClr>
                <a:buSzPct val="60000"/>
                <a:buFont typeface="Wingdings" charset="0"/>
                <a:buChar char="Ø"/>
                <a:defRPr/>
              </a:pPr>
              <a:r>
                <a:rPr lang="en-US" sz="2400" b="1" i="1">
                  <a:solidFill>
                    <a:schemeClr val="bg1"/>
                  </a:solidFill>
                  <a:latin typeface="Arial Unicode MS" charset="0"/>
                  <a:cs typeface="+mn-cs"/>
                </a:rPr>
                <a:t>  Mother Jones</a:t>
              </a:r>
            </a:p>
            <a:p>
              <a:pPr marL="342900" indent="-342900">
                <a:lnSpc>
                  <a:spcPct val="93000"/>
                </a:lnSpc>
                <a:spcBef>
                  <a:spcPts val="800"/>
                </a:spcBef>
                <a:buClr>
                  <a:schemeClr val="bg1"/>
                </a:buClr>
                <a:buSzPct val="60000"/>
                <a:buFont typeface="Wingdings" charset="0"/>
                <a:buChar char="Ø"/>
                <a:defRPr/>
              </a:pPr>
              <a:r>
                <a:rPr lang="en-US" sz="2400" b="1">
                  <a:solidFill>
                    <a:schemeClr val="bg1"/>
                  </a:solidFill>
                  <a:latin typeface="Arial Unicode MS" charset="0"/>
                  <a:cs typeface="+mn-cs"/>
                </a:rPr>
                <a:t>  NPR Radio</a:t>
              </a:r>
            </a:p>
            <a:p>
              <a:pPr marL="342900" indent="-342900">
                <a:lnSpc>
                  <a:spcPct val="93000"/>
                </a:lnSpc>
                <a:spcBef>
                  <a:spcPts val="800"/>
                </a:spcBef>
                <a:buClr>
                  <a:schemeClr val="bg1"/>
                </a:buClr>
                <a:buSzPct val="60000"/>
                <a:buFont typeface="Wingdings" charset="0"/>
                <a:buChar char="Ø"/>
                <a:defRPr/>
              </a:pPr>
              <a:r>
                <a:rPr lang="en-US" sz="2400" b="1">
                  <a:solidFill>
                    <a:schemeClr val="bg1"/>
                  </a:solidFill>
                  <a:latin typeface="Arial Unicode MS" charset="0"/>
                  <a:cs typeface="+mn-cs"/>
                </a:rPr>
                <a:t>  PBS television</a:t>
              </a:r>
            </a:p>
            <a:p>
              <a:pPr marL="342900" indent="-342900">
                <a:lnSpc>
                  <a:spcPct val="93000"/>
                </a:lnSpc>
                <a:spcBef>
                  <a:spcPts val="800"/>
                </a:spcBef>
                <a:buClr>
                  <a:schemeClr val="bg1"/>
                </a:buClr>
                <a:buSzPct val="60000"/>
                <a:buFont typeface="Wingdings" charset="0"/>
                <a:buChar char="Ø"/>
                <a:defRPr/>
              </a:pPr>
              <a:r>
                <a:rPr lang="en-US" sz="2400" b="1">
                  <a:solidFill>
                    <a:schemeClr val="bg1"/>
                  </a:solidFill>
                  <a:latin typeface="Arial Unicode MS" charset="0"/>
                  <a:cs typeface="+mn-cs"/>
                </a:rPr>
                <a:t>  Playboy Magazine</a:t>
              </a:r>
            </a:p>
            <a:p>
              <a:pPr marL="342900" indent="-342900">
                <a:lnSpc>
                  <a:spcPct val="93000"/>
                </a:lnSpc>
                <a:spcBef>
                  <a:spcPts val="800"/>
                </a:spcBef>
                <a:buClr>
                  <a:schemeClr val="bg1"/>
                </a:buClr>
                <a:buSzPct val="60000"/>
                <a:buFont typeface="Wingdings" charset="0"/>
                <a:buChar char="Ø"/>
                <a:defRPr/>
              </a:pPr>
              <a:endParaRPr lang="en-US" sz="2400" b="1" i="1">
                <a:solidFill>
                  <a:schemeClr val="bg1"/>
                </a:solidFill>
                <a:latin typeface="Arial Unicode MS" charset="0"/>
                <a:cs typeface="+mn-cs"/>
              </a:endParaRPr>
            </a:p>
          </p:txBody>
        </p:sp>
        <p:pic>
          <p:nvPicPr>
            <p:cNvPr id="105475" name="Picture 4" descr="or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 y="2208"/>
              <a:ext cx="1152" cy="1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6" name="Picture 5" descr="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384"/>
              <a:ext cx="1171" cy="14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05477" name="Picture 6" descr="anderson-cooper-3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153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8" name="Picture 7" descr="GND-Playboy-Cover-the-girls-next-door-6162231-1616-2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 y="2832"/>
              <a:ext cx="988" cy="1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502097387"/>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2689" y="127680"/>
            <a:ext cx="9143786" cy="6458493"/>
            <a:chOff x="-32689" y="127680"/>
            <a:chExt cx="9143786" cy="6458493"/>
          </a:xfrm>
        </p:grpSpPr>
        <p:grpSp>
          <p:nvGrpSpPr>
            <p:cNvPr id="5" name="Group 4"/>
            <p:cNvGrpSpPr/>
            <p:nvPr/>
          </p:nvGrpSpPr>
          <p:grpSpPr>
            <a:xfrm>
              <a:off x="-32689" y="127680"/>
              <a:ext cx="9143786" cy="6458493"/>
              <a:chOff x="-32689" y="127680"/>
              <a:chExt cx="9143786" cy="6458493"/>
            </a:xfrm>
          </p:grpSpPr>
          <p:grpSp>
            <p:nvGrpSpPr>
              <p:cNvPr id="3" name="Group 2"/>
              <p:cNvGrpSpPr/>
              <p:nvPr/>
            </p:nvGrpSpPr>
            <p:grpSpPr>
              <a:xfrm>
                <a:off x="-32689" y="127680"/>
                <a:ext cx="9143786" cy="6458493"/>
                <a:chOff x="-32689" y="-482635"/>
                <a:chExt cx="9143786" cy="6458493"/>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14370" y="-482635"/>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TextBox 5"/>
            <p:cNvSpPr txBox="1"/>
            <p:nvPr/>
          </p:nvSpPr>
          <p:spPr>
            <a:xfrm>
              <a:off x="970488" y="5852706"/>
              <a:ext cx="2729283" cy="461665"/>
            </a:xfrm>
            <a:prstGeom prst="rect">
              <a:avLst/>
            </a:prstGeom>
            <a:solidFill>
              <a:schemeClr val="bg2">
                <a:lumMod val="75000"/>
              </a:schemeClr>
            </a:solidFill>
          </p:spPr>
          <p:txBody>
            <a:bodyPr wrap="none" rtlCol="0">
              <a:spAutoFit/>
            </a:bodyPr>
            <a:lstStyle/>
            <a:p>
              <a:r>
                <a:rPr lang="en-US" sz="2400" dirty="0"/>
                <a:t>Academic Science</a:t>
              </a:r>
            </a:p>
          </p:txBody>
        </p:sp>
        <p:sp>
          <p:nvSpPr>
            <p:cNvPr id="14" name="TextBox 13"/>
            <p:cNvSpPr txBox="1"/>
            <p:nvPr/>
          </p:nvSpPr>
          <p:spPr>
            <a:xfrm>
              <a:off x="2293026" y="1690543"/>
              <a:ext cx="1167307" cy="707886"/>
            </a:xfrm>
            <a:prstGeom prst="rect">
              <a:avLst/>
            </a:prstGeom>
            <a:solidFill>
              <a:srgbClr val="CCFFCC"/>
            </a:solidFill>
            <a:ln>
              <a:solidFill>
                <a:schemeClr val="tx1"/>
              </a:solidFill>
            </a:ln>
          </p:spPr>
          <p:txBody>
            <a:bodyPr wrap="none" rtlCol="0">
              <a:spAutoFit/>
            </a:bodyPr>
            <a:lstStyle/>
            <a:p>
              <a:pPr algn="ctr"/>
              <a:r>
                <a:rPr lang="en-US" sz="2000" dirty="0"/>
                <a:t>Science</a:t>
              </a:r>
            </a:p>
            <a:p>
              <a:pPr algn="ctr"/>
              <a:r>
                <a:rPr lang="en-US" sz="2000" dirty="0"/>
                <a:t>Lectures</a:t>
              </a:r>
            </a:p>
          </p:txBody>
        </p:sp>
        <p:sp>
          <p:nvSpPr>
            <p:cNvPr id="15" name="TextBox 14"/>
            <p:cNvSpPr txBox="1"/>
            <p:nvPr/>
          </p:nvSpPr>
          <p:spPr>
            <a:xfrm>
              <a:off x="3472878" y="298390"/>
              <a:ext cx="1696297" cy="707886"/>
            </a:xfrm>
            <a:prstGeom prst="rect">
              <a:avLst/>
            </a:prstGeom>
            <a:solidFill>
              <a:srgbClr val="CCFFCC"/>
            </a:solidFill>
            <a:ln>
              <a:solidFill>
                <a:schemeClr val="tx1"/>
              </a:solidFill>
            </a:ln>
          </p:spPr>
          <p:txBody>
            <a:bodyPr wrap="none" rtlCol="0">
              <a:spAutoFit/>
            </a:bodyPr>
            <a:lstStyle/>
            <a:p>
              <a:pPr algn="ctr"/>
              <a:r>
                <a:rPr lang="en-US" sz="2000" dirty="0"/>
                <a:t>Conservation</a:t>
              </a:r>
            </a:p>
            <a:p>
              <a:pPr algn="ctr"/>
              <a:r>
                <a:rPr lang="en-US" sz="2000" dirty="0"/>
                <a:t>Projects</a:t>
              </a:r>
            </a:p>
          </p:txBody>
        </p:sp>
        <p:sp>
          <p:nvSpPr>
            <p:cNvPr id="16" name="TextBox 15"/>
            <p:cNvSpPr txBox="1"/>
            <p:nvPr/>
          </p:nvSpPr>
          <p:spPr>
            <a:xfrm>
              <a:off x="5752066" y="1622812"/>
              <a:ext cx="1109599" cy="707886"/>
            </a:xfrm>
            <a:prstGeom prst="rect">
              <a:avLst/>
            </a:prstGeom>
            <a:solidFill>
              <a:srgbClr val="CCFFCC"/>
            </a:solidFill>
            <a:ln>
              <a:solidFill>
                <a:schemeClr val="tx1"/>
              </a:solidFill>
            </a:ln>
          </p:spPr>
          <p:txBody>
            <a:bodyPr wrap="none" rtlCol="0">
              <a:spAutoFit/>
            </a:bodyPr>
            <a:lstStyle/>
            <a:p>
              <a:pPr algn="ctr"/>
              <a:r>
                <a:rPr lang="en-US" sz="2000" dirty="0"/>
                <a:t>Nature</a:t>
              </a:r>
            </a:p>
            <a:p>
              <a:pPr algn="ctr"/>
              <a:r>
                <a:rPr lang="en-US" sz="2000" dirty="0"/>
                <a:t>Imagery</a:t>
              </a:r>
            </a:p>
          </p:txBody>
        </p:sp>
        <p:sp>
          <p:nvSpPr>
            <p:cNvPr id="19" name="TextBox 18"/>
            <p:cNvSpPr txBox="1"/>
            <p:nvPr/>
          </p:nvSpPr>
          <p:spPr>
            <a:xfrm>
              <a:off x="5581731" y="5898895"/>
              <a:ext cx="2110659" cy="461665"/>
            </a:xfrm>
            <a:prstGeom prst="rect">
              <a:avLst/>
            </a:prstGeom>
            <a:solidFill>
              <a:schemeClr val="bg2">
                <a:lumMod val="75000"/>
              </a:schemeClr>
            </a:solidFill>
          </p:spPr>
          <p:txBody>
            <a:bodyPr wrap="square" rtlCol="0">
              <a:spAutoFit/>
            </a:bodyPr>
            <a:lstStyle/>
            <a:p>
              <a:r>
                <a:rPr lang="en-US" sz="2400" dirty="0"/>
                <a:t>Conservation</a:t>
              </a:r>
            </a:p>
          </p:txBody>
        </p:sp>
      </p:grpSp>
      <p:sp>
        <p:nvSpPr>
          <p:cNvPr id="7" name="Curved Right Arrow 6"/>
          <p:cNvSpPr/>
          <p:nvPr/>
        </p:nvSpPr>
        <p:spPr>
          <a:xfrm>
            <a:off x="1088621" y="1929972"/>
            <a:ext cx="1103381" cy="3546531"/>
          </a:xfrm>
          <a:prstGeom prst="curvedRightArrow">
            <a:avLst>
              <a:gd name="adj1" fmla="val 14468"/>
              <a:gd name="adj2" fmla="val 50000"/>
              <a:gd name="adj3" fmla="val 25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urved Right Arrow 19"/>
          <p:cNvSpPr/>
          <p:nvPr/>
        </p:nvSpPr>
        <p:spPr>
          <a:xfrm flipH="1">
            <a:off x="6974055" y="1884422"/>
            <a:ext cx="996078" cy="3546531"/>
          </a:xfrm>
          <a:prstGeom prst="curvedRightArrow">
            <a:avLst>
              <a:gd name="adj1" fmla="val 14468"/>
              <a:gd name="adj2" fmla="val 50000"/>
              <a:gd name="adj3" fmla="val 25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2549925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5625D3-BB49-AC46-89B6-8D435082A226}"/>
              </a:ext>
            </a:extLst>
          </p:cNvPr>
          <p:cNvGrpSpPr/>
          <p:nvPr/>
        </p:nvGrpSpPr>
        <p:grpSpPr>
          <a:xfrm>
            <a:off x="182880" y="297180"/>
            <a:ext cx="8583985" cy="6171883"/>
            <a:chOff x="182880" y="297180"/>
            <a:chExt cx="8583985" cy="6171883"/>
          </a:xfrm>
        </p:grpSpPr>
        <p:pic>
          <p:nvPicPr>
            <p:cNvPr id="40961" name="Picture 4" descr="IMG_16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200400"/>
              <a:ext cx="4343400" cy="326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Picture 5" descr="IMG_06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297180"/>
              <a:ext cx="4617720" cy="3463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953000" y="533400"/>
              <a:ext cx="3813865" cy="2308324"/>
            </a:xfrm>
            <a:prstGeom prst="rect">
              <a:avLst/>
            </a:prstGeom>
            <a:noFill/>
          </p:spPr>
          <p:txBody>
            <a:bodyPr wrap="none">
              <a:spAutoFit/>
            </a:bodyPr>
            <a:lstStyle/>
            <a:p>
              <a:pPr>
                <a:defRPr/>
              </a:pPr>
              <a:r>
                <a:rPr lang="en-US" sz="2800" dirty="0">
                  <a:solidFill>
                    <a:srgbClr val="FFFF00"/>
                  </a:solidFill>
                  <a:cs typeface="+mn-cs"/>
                </a:rPr>
                <a:t>Graduate and </a:t>
              </a:r>
            </a:p>
            <a:p>
              <a:pPr>
                <a:defRPr/>
              </a:pPr>
              <a:r>
                <a:rPr lang="en-US" sz="2800" dirty="0">
                  <a:solidFill>
                    <a:srgbClr val="FFFF00"/>
                  </a:solidFill>
                  <a:cs typeface="+mn-cs"/>
                </a:rPr>
                <a:t>Undergraduate students</a:t>
              </a:r>
            </a:p>
            <a:p>
              <a:pPr>
                <a:defRPr/>
              </a:pPr>
              <a:endParaRPr lang="en-US" sz="2800" dirty="0">
                <a:solidFill>
                  <a:srgbClr val="FFFF00"/>
                </a:solidFill>
                <a:cs typeface="+mn-cs"/>
              </a:endParaRPr>
            </a:p>
            <a:p>
              <a:pPr marL="285750" indent="-285750">
                <a:buFont typeface="Arial"/>
                <a:buChar char="•"/>
                <a:defRPr/>
              </a:pPr>
              <a:r>
                <a:rPr lang="en-US" sz="2000" dirty="0">
                  <a:solidFill>
                    <a:srgbClr val="CCFFCC"/>
                  </a:solidFill>
                  <a:cs typeface="+mn-cs"/>
                </a:rPr>
                <a:t>Theses</a:t>
              </a:r>
            </a:p>
            <a:p>
              <a:pPr marL="285750" indent="-285750">
                <a:buFont typeface="Arial"/>
                <a:buChar char="•"/>
                <a:defRPr/>
              </a:pPr>
              <a:r>
                <a:rPr lang="en-US" sz="2000" dirty="0">
                  <a:solidFill>
                    <a:srgbClr val="CCFFCC"/>
                  </a:solidFill>
                  <a:cs typeface="+mn-cs"/>
                </a:rPr>
                <a:t>Independent Learning Contracts</a:t>
              </a:r>
            </a:p>
            <a:p>
              <a:pPr marL="285750" indent="-285750">
                <a:buFont typeface="Arial"/>
                <a:buChar char="•"/>
                <a:defRPr/>
              </a:pPr>
              <a:r>
                <a:rPr lang="en-US" sz="2000" dirty="0">
                  <a:solidFill>
                    <a:srgbClr val="CCFFCC"/>
                  </a:solidFill>
                  <a:cs typeface="+mn-cs"/>
                </a:rPr>
                <a:t>Internships</a:t>
              </a:r>
            </a:p>
          </p:txBody>
        </p:sp>
        <p:sp>
          <p:nvSpPr>
            <p:cNvPr id="4" name="TextBox 3">
              <a:extLst>
                <a:ext uri="{FF2B5EF4-FFF2-40B4-BE49-F238E27FC236}">
                  <a16:creationId xmlns:a16="http://schemas.microsoft.com/office/drawing/2014/main" id="{5025131D-0C67-A74B-B2CC-F73FF49D7911}"/>
                </a:ext>
              </a:extLst>
            </p:cNvPr>
            <p:cNvSpPr txBox="1"/>
            <p:nvPr/>
          </p:nvSpPr>
          <p:spPr>
            <a:xfrm>
              <a:off x="364165" y="5657850"/>
              <a:ext cx="2036135" cy="369332"/>
            </a:xfrm>
            <a:prstGeom prst="rect">
              <a:avLst/>
            </a:prstGeom>
            <a:noFill/>
          </p:spPr>
          <p:txBody>
            <a:bodyPr wrap="none" rtlCol="0">
              <a:spAutoFit/>
            </a:bodyPr>
            <a:lstStyle/>
            <a:p>
              <a:r>
                <a:rPr lang="en-US" dirty="0">
                  <a:solidFill>
                    <a:srgbClr val="FFFF00"/>
                  </a:solidFill>
                </a:rPr>
                <a:t>“Broader Impacts”</a:t>
              </a:r>
            </a:p>
          </p:txBody>
        </p:sp>
      </p:grpSp>
    </p:spTree>
    <p:extLst>
      <p:ext uri="{BB962C8B-B14F-4D97-AF65-F5344CB8AC3E}">
        <p14:creationId xmlns:p14="http://schemas.microsoft.com/office/powerpoint/2010/main" val="234646810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F011C-2EC5-F84B-9C5E-17AF078D57D1}"/>
              </a:ext>
            </a:extLst>
          </p:cNvPr>
          <p:cNvPicPr>
            <a:picLocks noChangeAspect="1"/>
          </p:cNvPicPr>
          <p:nvPr/>
        </p:nvPicPr>
        <p:blipFill>
          <a:blip r:embed="rId2"/>
          <a:stretch>
            <a:fillRect/>
          </a:stretch>
        </p:blipFill>
        <p:spPr>
          <a:xfrm>
            <a:off x="0" y="617220"/>
            <a:ext cx="9144000" cy="5135174"/>
          </a:xfrm>
          <a:prstGeom prst="rect">
            <a:avLst/>
          </a:prstGeom>
        </p:spPr>
      </p:pic>
    </p:spTree>
    <p:extLst>
      <p:ext uri="{BB962C8B-B14F-4D97-AF65-F5344CB8AC3E}">
        <p14:creationId xmlns:p14="http://schemas.microsoft.com/office/powerpoint/2010/main" val="166144009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50704-CA75-1B4F-B28F-4199CDEB1A1D}"/>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23687800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22A56EA-95DC-634E-97A3-7A63D0AA4E55}"/>
              </a:ext>
            </a:extLst>
          </p:cNvPr>
          <p:cNvGrpSpPr/>
          <p:nvPr/>
        </p:nvGrpSpPr>
        <p:grpSpPr>
          <a:xfrm>
            <a:off x="316090" y="564445"/>
            <a:ext cx="8579554" cy="5723466"/>
            <a:chOff x="9220" y="377529"/>
            <a:chExt cx="9144000" cy="6019826"/>
          </a:xfrm>
        </p:grpSpPr>
        <p:sp>
          <p:nvSpPr>
            <p:cNvPr id="2" name="TextBox 1">
              <a:extLst>
                <a:ext uri="{FF2B5EF4-FFF2-40B4-BE49-F238E27FC236}">
                  <a16:creationId xmlns:a16="http://schemas.microsoft.com/office/drawing/2014/main" id="{1C545776-16DA-6447-AAE6-09900DAD3128}"/>
                </a:ext>
              </a:extLst>
            </p:cNvPr>
            <p:cNvSpPr txBox="1"/>
            <p:nvPr/>
          </p:nvSpPr>
          <p:spPr>
            <a:xfrm>
              <a:off x="3474635" y="377529"/>
              <a:ext cx="2506658" cy="388456"/>
            </a:xfrm>
            <a:prstGeom prst="rect">
              <a:avLst/>
            </a:prstGeom>
            <a:noFill/>
          </p:spPr>
          <p:txBody>
            <a:bodyPr wrap="none" rtlCol="0">
              <a:spAutoFit/>
            </a:bodyPr>
            <a:lstStyle/>
            <a:p>
              <a:r>
                <a:rPr lang="en-US" b="1" dirty="0"/>
                <a:t>MISSION STEMCAP</a:t>
              </a:r>
            </a:p>
          </p:txBody>
        </p:sp>
        <p:sp>
          <p:nvSpPr>
            <p:cNvPr id="7" name="TextBox 6">
              <a:extLst>
                <a:ext uri="{FF2B5EF4-FFF2-40B4-BE49-F238E27FC236}">
                  <a16:creationId xmlns:a16="http://schemas.microsoft.com/office/drawing/2014/main" id="{3C72ABE2-1722-AE41-B4B7-1420EC25F4E3}"/>
                </a:ext>
              </a:extLst>
            </p:cNvPr>
            <p:cNvSpPr txBox="1"/>
            <p:nvPr/>
          </p:nvSpPr>
          <p:spPr>
            <a:xfrm>
              <a:off x="3690243" y="1536519"/>
              <a:ext cx="1896704" cy="615055"/>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600" b="1" dirty="0"/>
                <a:t>GRAND </a:t>
              </a:r>
            </a:p>
            <a:p>
              <a:pPr algn="ctr"/>
              <a:r>
                <a:rPr lang="en-US" sz="1600" b="1" dirty="0"/>
                <a:t>CHALLENGES</a:t>
              </a:r>
            </a:p>
          </p:txBody>
        </p:sp>
        <p:sp>
          <p:nvSpPr>
            <p:cNvPr id="10" name="TextBox 9">
              <a:extLst>
                <a:ext uri="{FF2B5EF4-FFF2-40B4-BE49-F238E27FC236}">
                  <a16:creationId xmlns:a16="http://schemas.microsoft.com/office/drawing/2014/main" id="{254C701B-5AC8-BC40-B8D9-A64454BB997E}"/>
                </a:ext>
              </a:extLst>
            </p:cNvPr>
            <p:cNvSpPr txBox="1"/>
            <p:nvPr/>
          </p:nvSpPr>
          <p:spPr>
            <a:xfrm>
              <a:off x="681944" y="3019928"/>
              <a:ext cx="1993195" cy="400109"/>
            </a:xfrm>
            <a:prstGeom prst="rect">
              <a:avLst/>
            </a:prstGeom>
            <a:solidFill>
              <a:schemeClr val="accent4">
                <a:lumMod val="20000"/>
                <a:lumOff val="80000"/>
              </a:schemeClr>
            </a:solidFill>
            <a:ln>
              <a:solidFill>
                <a:schemeClr val="tx1"/>
              </a:solidFill>
            </a:ln>
          </p:spPr>
          <p:txBody>
            <a:bodyPr wrap="none" rtlCol="0">
              <a:spAutoFit/>
            </a:bodyPr>
            <a:lstStyle/>
            <a:p>
              <a:r>
                <a:rPr lang="en-US" sz="1350" dirty="0"/>
                <a:t>Climate Disruption</a:t>
              </a:r>
            </a:p>
          </p:txBody>
        </p:sp>
        <p:sp>
          <p:nvSpPr>
            <p:cNvPr id="24" name="TextBox 23">
              <a:extLst>
                <a:ext uri="{FF2B5EF4-FFF2-40B4-BE49-F238E27FC236}">
                  <a16:creationId xmlns:a16="http://schemas.microsoft.com/office/drawing/2014/main" id="{5140B99C-1D76-304B-9D83-8EA45F1A1E5D}"/>
                </a:ext>
              </a:extLst>
            </p:cNvPr>
            <p:cNvSpPr txBox="1"/>
            <p:nvPr/>
          </p:nvSpPr>
          <p:spPr>
            <a:xfrm>
              <a:off x="2121724" y="3617495"/>
              <a:ext cx="1274965" cy="400109"/>
            </a:xfrm>
            <a:prstGeom prst="rect">
              <a:avLst/>
            </a:prstGeom>
            <a:solidFill>
              <a:schemeClr val="bg1">
                <a:lumMod val="85000"/>
              </a:schemeClr>
            </a:solidFill>
            <a:ln>
              <a:solidFill>
                <a:schemeClr val="tx1"/>
              </a:solidFill>
            </a:ln>
          </p:spPr>
          <p:txBody>
            <a:bodyPr wrap="none" rtlCol="0">
              <a:spAutoFit/>
            </a:bodyPr>
            <a:lstStyle/>
            <a:p>
              <a:r>
                <a:rPr lang="en-US" sz="1350" dirty="0"/>
                <a:t>Extinctions</a:t>
              </a:r>
            </a:p>
          </p:txBody>
        </p:sp>
        <p:sp>
          <p:nvSpPr>
            <p:cNvPr id="25" name="TextBox 24">
              <a:extLst>
                <a:ext uri="{FF2B5EF4-FFF2-40B4-BE49-F238E27FC236}">
                  <a16:creationId xmlns:a16="http://schemas.microsoft.com/office/drawing/2014/main" id="{84725DF9-64E4-7C44-935A-43DD1E2F7967}"/>
                </a:ext>
              </a:extLst>
            </p:cNvPr>
            <p:cNvSpPr txBox="1"/>
            <p:nvPr/>
          </p:nvSpPr>
          <p:spPr>
            <a:xfrm>
              <a:off x="2899767" y="4335747"/>
              <a:ext cx="2035429" cy="400109"/>
            </a:xfrm>
            <a:prstGeom prst="rect">
              <a:avLst/>
            </a:prstGeom>
            <a:solidFill>
              <a:schemeClr val="accent1">
                <a:lumMod val="20000"/>
                <a:lumOff val="80000"/>
              </a:schemeClr>
            </a:solidFill>
            <a:ln>
              <a:solidFill>
                <a:schemeClr val="tx1"/>
              </a:solidFill>
            </a:ln>
          </p:spPr>
          <p:txBody>
            <a:bodyPr wrap="none" rtlCol="0">
              <a:spAutoFit/>
            </a:bodyPr>
            <a:lstStyle/>
            <a:p>
              <a:r>
                <a:rPr lang="en-US" sz="1350" dirty="0"/>
                <a:t>Loss of Biodiversity</a:t>
              </a:r>
            </a:p>
          </p:txBody>
        </p:sp>
        <p:sp>
          <p:nvSpPr>
            <p:cNvPr id="26" name="TextBox 25">
              <a:extLst>
                <a:ext uri="{FF2B5EF4-FFF2-40B4-BE49-F238E27FC236}">
                  <a16:creationId xmlns:a16="http://schemas.microsoft.com/office/drawing/2014/main" id="{460F75F9-0A7A-3F4B-854C-615B0002E976}"/>
                </a:ext>
              </a:extLst>
            </p:cNvPr>
            <p:cNvSpPr txBox="1"/>
            <p:nvPr/>
          </p:nvSpPr>
          <p:spPr>
            <a:xfrm>
              <a:off x="4806913" y="5086950"/>
              <a:ext cx="1085853" cy="400109"/>
            </a:xfrm>
            <a:prstGeom prst="rect">
              <a:avLst/>
            </a:prstGeom>
            <a:solidFill>
              <a:schemeClr val="accent6">
                <a:lumMod val="40000"/>
                <a:lumOff val="60000"/>
              </a:schemeClr>
            </a:solidFill>
            <a:ln>
              <a:solidFill>
                <a:schemeClr val="tx1"/>
              </a:solidFill>
            </a:ln>
          </p:spPr>
          <p:txBody>
            <a:bodyPr wrap="none" rtlCol="0">
              <a:spAutoFit/>
            </a:bodyPr>
            <a:lstStyle/>
            <a:p>
              <a:r>
                <a:rPr lang="en-US" sz="1350" dirty="0"/>
                <a:t>Pollution</a:t>
              </a:r>
            </a:p>
          </p:txBody>
        </p:sp>
        <p:sp>
          <p:nvSpPr>
            <p:cNvPr id="27" name="TextBox 26">
              <a:extLst>
                <a:ext uri="{FF2B5EF4-FFF2-40B4-BE49-F238E27FC236}">
                  <a16:creationId xmlns:a16="http://schemas.microsoft.com/office/drawing/2014/main" id="{82E82F36-7C07-3A44-AF6D-39FECB57DD70}"/>
                </a:ext>
              </a:extLst>
            </p:cNvPr>
            <p:cNvSpPr txBox="1"/>
            <p:nvPr/>
          </p:nvSpPr>
          <p:spPr>
            <a:xfrm>
              <a:off x="6356577" y="5720247"/>
              <a:ext cx="2262843" cy="677108"/>
            </a:xfrm>
            <a:prstGeom prst="rect">
              <a:avLst/>
            </a:prstGeom>
            <a:solidFill>
              <a:schemeClr val="bg2">
                <a:lumMod val="75000"/>
              </a:schemeClr>
            </a:solidFill>
            <a:ln>
              <a:solidFill>
                <a:schemeClr val="tx1"/>
              </a:solidFill>
            </a:ln>
          </p:spPr>
          <p:txBody>
            <a:bodyPr wrap="none" rtlCol="0">
              <a:spAutoFit/>
            </a:bodyPr>
            <a:lstStyle/>
            <a:p>
              <a:r>
                <a:rPr lang="en-US" sz="1350" dirty="0"/>
                <a:t>Population and </a:t>
              </a:r>
            </a:p>
            <a:p>
              <a:pPr algn="ctr"/>
              <a:r>
                <a:rPr lang="en-US" sz="1350" dirty="0"/>
                <a:t>Consumption Growth</a:t>
              </a:r>
            </a:p>
          </p:txBody>
        </p:sp>
        <p:cxnSp>
          <p:nvCxnSpPr>
            <p:cNvPr id="13" name="Straight Connector 12">
              <a:extLst>
                <a:ext uri="{FF2B5EF4-FFF2-40B4-BE49-F238E27FC236}">
                  <a16:creationId xmlns:a16="http://schemas.microsoft.com/office/drawing/2014/main" id="{F6DED7B6-8610-7D4E-A3F0-0C14E1A1F2F2}"/>
                </a:ext>
              </a:extLst>
            </p:cNvPr>
            <p:cNvCxnSpPr>
              <a:cxnSpLocks/>
            </p:cNvCxnSpPr>
            <p:nvPr/>
          </p:nvCxnSpPr>
          <p:spPr>
            <a:xfrm>
              <a:off x="9220" y="2405177"/>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90B7607D-5490-2146-8FAF-80142EABC2A2}"/>
              </a:ext>
            </a:extLst>
          </p:cNvPr>
          <p:cNvSpPr txBox="1"/>
          <p:nvPr/>
        </p:nvSpPr>
        <p:spPr>
          <a:xfrm>
            <a:off x="3028208" y="1267587"/>
            <a:ext cx="3352200" cy="369332"/>
          </a:xfrm>
          <a:prstGeom prst="rect">
            <a:avLst/>
          </a:prstGeom>
          <a:noFill/>
        </p:spPr>
        <p:txBody>
          <a:bodyPr wrap="none" rtlCol="0">
            <a:spAutoFit/>
          </a:bodyPr>
          <a:lstStyle/>
          <a:p>
            <a:r>
              <a:rPr lang="en-US" dirty="0"/>
              <a:t>Stanford University Consensus</a:t>
            </a:r>
          </a:p>
        </p:txBody>
      </p:sp>
    </p:spTree>
    <p:extLst>
      <p:ext uri="{BB962C8B-B14F-4D97-AF65-F5344CB8AC3E}">
        <p14:creationId xmlns:p14="http://schemas.microsoft.com/office/powerpoint/2010/main" val="187934875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7691287-6624-234B-B51C-723267579F55}"/>
              </a:ext>
            </a:extLst>
          </p:cNvPr>
          <p:cNvGrpSpPr/>
          <p:nvPr/>
        </p:nvGrpSpPr>
        <p:grpSpPr>
          <a:xfrm>
            <a:off x="417689" y="537415"/>
            <a:ext cx="8398933" cy="5603741"/>
            <a:chOff x="0" y="-46349"/>
            <a:chExt cx="9144000" cy="4950688"/>
          </a:xfrm>
        </p:grpSpPr>
        <p:sp>
          <p:nvSpPr>
            <p:cNvPr id="13" name="Up Arrow 12">
              <a:extLst>
                <a:ext uri="{FF2B5EF4-FFF2-40B4-BE49-F238E27FC236}">
                  <a16:creationId xmlns:a16="http://schemas.microsoft.com/office/drawing/2014/main" id="{732DFCD0-D1C2-2E44-A763-B58B7A34CF47}"/>
                </a:ext>
              </a:extLst>
            </p:cNvPr>
            <p:cNvSpPr/>
            <p:nvPr/>
          </p:nvSpPr>
          <p:spPr>
            <a:xfrm>
              <a:off x="4584257" y="3299312"/>
              <a:ext cx="167126" cy="1316346"/>
            </a:xfrm>
            <a:prstGeom prst="up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Up Arrow 11">
              <a:extLst>
                <a:ext uri="{FF2B5EF4-FFF2-40B4-BE49-F238E27FC236}">
                  <a16:creationId xmlns:a16="http://schemas.microsoft.com/office/drawing/2014/main" id="{BFFDFBAE-8B61-4D4F-B072-805EAEA642A4}"/>
                </a:ext>
              </a:extLst>
            </p:cNvPr>
            <p:cNvSpPr/>
            <p:nvPr/>
          </p:nvSpPr>
          <p:spPr>
            <a:xfrm rot="17982947">
              <a:off x="6600871" y="2353885"/>
              <a:ext cx="201548" cy="2766340"/>
            </a:xfrm>
            <a:prstGeom prst="up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Up Arrow 3">
              <a:extLst>
                <a:ext uri="{FF2B5EF4-FFF2-40B4-BE49-F238E27FC236}">
                  <a16:creationId xmlns:a16="http://schemas.microsoft.com/office/drawing/2014/main" id="{E071A102-1B9C-AF4A-8A1E-8844D6B5F74F}"/>
                </a:ext>
              </a:extLst>
            </p:cNvPr>
            <p:cNvSpPr/>
            <p:nvPr/>
          </p:nvSpPr>
          <p:spPr>
            <a:xfrm rot="3208673">
              <a:off x="2730636" y="2496291"/>
              <a:ext cx="222885" cy="2393084"/>
            </a:xfrm>
            <a:prstGeom prst="up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B4A6FA91-C1FC-794E-ACC2-7FA679E5D687}"/>
                </a:ext>
              </a:extLst>
            </p:cNvPr>
            <p:cNvGrpSpPr/>
            <p:nvPr/>
          </p:nvGrpSpPr>
          <p:grpSpPr>
            <a:xfrm>
              <a:off x="459683" y="-46349"/>
              <a:ext cx="8340140" cy="4950688"/>
              <a:chOff x="471373" y="-611833"/>
              <a:chExt cx="8340140" cy="4950688"/>
            </a:xfrm>
          </p:grpSpPr>
          <p:sp>
            <p:nvSpPr>
              <p:cNvPr id="2" name="TextBox 1">
                <a:extLst>
                  <a:ext uri="{FF2B5EF4-FFF2-40B4-BE49-F238E27FC236}">
                    <a16:creationId xmlns:a16="http://schemas.microsoft.com/office/drawing/2014/main" id="{1C545776-16DA-6447-AAE6-09900DAD3128}"/>
                  </a:ext>
                </a:extLst>
              </p:cNvPr>
              <p:cNvSpPr txBox="1"/>
              <p:nvPr/>
            </p:nvSpPr>
            <p:spPr>
              <a:xfrm>
                <a:off x="3541335" y="-611833"/>
                <a:ext cx="2276349" cy="430887"/>
              </a:xfrm>
              <a:prstGeom prst="rect">
                <a:avLst/>
              </a:prstGeom>
              <a:noFill/>
              <a:ln>
                <a:solidFill>
                  <a:schemeClr val="tx1"/>
                </a:solidFill>
              </a:ln>
            </p:spPr>
            <p:txBody>
              <a:bodyPr wrap="none" rtlCol="0">
                <a:spAutoFit/>
              </a:bodyPr>
              <a:lstStyle/>
              <a:p>
                <a:r>
                  <a:rPr lang="en-US" sz="1500" b="1" dirty="0"/>
                  <a:t>MISSION STEMCAP</a:t>
                </a:r>
              </a:p>
            </p:txBody>
          </p:sp>
          <p:sp>
            <p:nvSpPr>
              <p:cNvPr id="3" name="TextBox 2">
                <a:extLst>
                  <a:ext uri="{FF2B5EF4-FFF2-40B4-BE49-F238E27FC236}">
                    <a16:creationId xmlns:a16="http://schemas.microsoft.com/office/drawing/2014/main" id="{5114DF66-EFD7-4B4D-A681-DA98A6743F07}"/>
                  </a:ext>
                </a:extLst>
              </p:cNvPr>
              <p:cNvSpPr txBox="1"/>
              <p:nvPr/>
            </p:nvSpPr>
            <p:spPr>
              <a:xfrm>
                <a:off x="978761" y="103966"/>
                <a:ext cx="7209860" cy="571008"/>
              </a:xfrm>
              <a:prstGeom prst="rect">
                <a:avLst/>
              </a:prstGeom>
              <a:noFill/>
              <a:ln>
                <a:solidFill>
                  <a:schemeClr val="tx1"/>
                </a:solidFill>
              </a:ln>
            </p:spPr>
            <p:txBody>
              <a:bodyPr wrap="none" rtlCol="0">
                <a:spAutoFit/>
              </a:bodyPr>
              <a:lstStyle/>
              <a:p>
                <a:pPr algn="ctr"/>
                <a:r>
                  <a:rPr lang="en-US" dirty="0"/>
                  <a:t>To understand and propose solutions for our Grand Challenges</a:t>
                </a:r>
              </a:p>
              <a:p>
                <a:pPr algn="ctr"/>
                <a:r>
                  <a:rPr lang="en-US" dirty="0"/>
                  <a:t>Through study, reflection and exchange </a:t>
                </a:r>
              </a:p>
            </p:txBody>
          </p:sp>
          <p:sp>
            <p:nvSpPr>
              <p:cNvPr id="7" name="TextBox 6">
                <a:extLst>
                  <a:ext uri="{FF2B5EF4-FFF2-40B4-BE49-F238E27FC236}">
                    <a16:creationId xmlns:a16="http://schemas.microsoft.com/office/drawing/2014/main" id="{3C72ABE2-1722-AE41-B4B7-1420EC25F4E3}"/>
                  </a:ext>
                </a:extLst>
              </p:cNvPr>
              <p:cNvSpPr txBox="1"/>
              <p:nvPr/>
            </p:nvSpPr>
            <p:spPr>
              <a:xfrm>
                <a:off x="3872173" y="2025942"/>
                <a:ext cx="1622324" cy="738664"/>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1500" b="1" dirty="0"/>
                  <a:t>GRAND </a:t>
                </a:r>
              </a:p>
              <a:p>
                <a:pPr algn="ctr"/>
                <a:r>
                  <a:rPr lang="en-US" sz="1500" b="1" dirty="0"/>
                  <a:t>CHALLENGES</a:t>
                </a:r>
              </a:p>
            </p:txBody>
          </p:sp>
          <p:sp>
            <p:nvSpPr>
              <p:cNvPr id="8" name="TextBox 7">
                <a:extLst>
                  <a:ext uri="{FF2B5EF4-FFF2-40B4-BE49-F238E27FC236}">
                    <a16:creationId xmlns:a16="http://schemas.microsoft.com/office/drawing/2014/main" id="{5472C73D-E8BD-284A-AB2F-36803ABBA9BD}"/>
                  </a:ext>
                </a:extLst>
              </p:cNvPr>
              <p:cNvSpPr txBox="1"/>
              <p:nvPr/>
            </p:nvSpPr>
            <p:spPr>
              <a:xfrm>
                <a:off x="471373" y="3813107"/>
                <a:ext cx="2113228" cy="369332"/>
              </a:xfrm>
              <a:prstGeom prst="rect">
                <a:avLst/>
              </a:prstGeom>
              <a:solidFill>
                <a:schemeClr val="accent1">
                  <a:lumMod val="40000"/>
                  <a:lumOff val="60000"/>
                </a:schemeClr>
              </a:solidFill>
              <a:ln>
                <a:solidFill>
                  <a:schemeClr val="tx1"/>
                </a:solidFill>
              </a:ln>
            </p:spPr>
            <p:txBody>
              <a:bodyPr wrap="none" rtlCol="0">
                <a:spAutoFit/>
              </a:bodyPr>
              <a:lstStyle/>
              <a:p>
                <a:r>
                  <a:rPr lang="en-US" sz="1200" b="1" dirty="0"/>
                  <a:t>STEMCAP RESOURCES</a:t>
                </a:r>
              </a:p>
            </p:txBody>
          </p:sp>
          <p:sp>
            <p:nvSpPr>
              <p:cNvPr id="19" name="TextBox 18">
                <a:extLst>
                  <a:ext uri="{FF2B5EF4-FFF2-40B4-BE49-F238E27FC236}">
                    <a16:creationId xmlns:a16="http://schemas.microsoft.com/office/drawing/2014/main" id="{F0EADD53-D416-4A46-BA11-4578E1F960BA}"/>
                  </a:ext>
                </a:extLst>
              </p:cNvPr>
              <p:cNvSpPr txBox="1"/>
              <p:nvPr/>
            </p:nvSpPr>
            <p:spPr>
              <a:xfrm>
                <a:off x="6717520" y="3837171"/>
                <a:ext cx="2093993" cy="369332"/>
              </a:xfrm>
              <a:prstGeom prst="rect">
                <a:avLst/>
              </a:prstGeom>
              <a:solidFill>
                <a:schemeClr val="accent6">
                  <a:lumMod val="40000"/>
                  <a:lumOff val="60000"/>
                </a:schemeClr>
              </a:solidFill>
              <a:ln>
                <a:solidFill>
                  <a:schemeClr val="tx1"/>
                </a:solidFill>
              </a:ln>
            </p:spPr>
            <p:txBody>
              <a:bodyPr wrap="none" rtlCol="0">
                <a:spAutoFit/>
              </a:bodyPr>
              <a:lstStyle/>
              <a:p>
                <a:r>
                  <a:rPr lang="en-US" sz="1200" b="1" dirty="0"/>
                  <a:t>STUDENT</a:t>
                </a:r>
                <a:r>
                  <a:rPr lang="en-US" sz="1200" dirty="0"/>
                  <a:t> </a:t>
                </a:r>
                <a:r>
                  <a:rPr lang="en-US" sz="1200" b="1" dirty="0"/>
                  <a:t>RESOURCES</a:t>
                </a:r>
              </a:p>
            </p:txBody>
          </p:sp>
          <p:sp>
            <p:nvSpPr>
              <p:cNvPr id="17" name="TextBox 16">
                <a:extLst>
                  <a:ext uri="{FF2B5EF4-FFF2-40B4-BE49-F238E27FC236}">
                    <a16:creationId xmlns:a16="http://schemas.microsoft.com/office/drawing/2014/main" id="{64A0521B-78D5-A54F-B693-6981EA0018EF}"/>
                  </a:ext>
                </a:extLst>
              </p:cNvPr>
              <p:cNvSpPr txBox="1"/>
              <p:nvPr/>
            </p:nvSpPr>
            <p:spPr>
              <a:xfrm>
                <a:off x="3576750" y="3969523"/>
                <a:ext cx="2071849" cy="369332"/>
              </a:xfrm>
              <a:prstGeom prst="rect">
                <a:avLst/>
              </a:prstGeom>
              <a:solidFill>
                <a:schemeClr val="accent4">
                  <a:lumMod val="40000"/>
                  <a:lumOff val="60000"/>
                </a:schemeClr>
              </a:solidFill>
              <a:ln>
                <a:solidFill>
                  <a:schemeClr val="tx1"/>
                </a:solidFill>
              </a:ln>
            </p:spPr>
            <p:txBody>
              <a:bodyPr wrap="none" rtlCol="0">
                <a:spAutoFit/>
              </a:bodyPr>
              <a:lstStyle/>
              <a:p>
                <a:r>
                  <a:rPr lang="en-US" sz="1200" b="1" dirty="0"/>
                  <a:t>TEACHER</a:t>
                </a:r>
                <a:r>
                  <a:rPr lang="en-US" sz="1200" dirty="0"/>
                  <a:t> </a:t>
                </a:r>
                <a:r>
                  <a:rPr lang="en-US" sz="1200" b="1" dirty="0"/>
                  <a:t>RESOURCES</a:t>
                </a:r>
              </a:p>
            </p:txBody>
          </p:sp>
        </p:grpSp>
        <p:cxnSp>
          <p:nvCxnSpPr>
            <p:cNvPr id="10" name="Straight Connector 9">
              <a:extLst>
                <a:ext uri="{FF2B5EF4-FFF2-40B4-BE49-F238E27FC236}">
                  <a16:creationId xmlns:a16="http://schemas.microsoft.com/office/drawing/2014/main" id="{05145E5F-BBAE-7D4B-B2E6-C98F18EA5686}"/>
                </a:ext>
              </a:extLst>
            </p:cNvPr>
            <p:cNvCxnSpPr>
              <a:cxnSpLocks/>
            </p:cNvCxnSpPr>
            <p:nvPr/>
          </p:nvCxnSpPr>
          <p:spPr>
            <a:xfrm>
              <a:off x="0" y="219663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40450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B50841-9D85-BB42-A5AA-B65FB938F4B4}"/>
              </a:ext>
            </a:extLst>
          </p:cNvPr>
          <p:cNvGrpSpPr/>
          <p:nvPr/>
        </p:nvGrpSpPr>
        <p:grpSpPr>
          <a:xfrm>
            <a:off x="225777" y="496711"/>
            <a:ext cx="8477955" cy="6039556"/>
            <a:chOff x="443019" y="110543"/>
            <a:chExt cx="7971704" cy="5646213"/>
          </a:xfrm>
        </p:grpSpPr>
        <p:sp>
          <p:nvSpPr>
            <p:cNvPr id="33" name="Rectangle 32">
              <a:extLst>
                <a:ext uri="{FF2B5EF4-FFF2-40B4-BE49-F238E27FC236}">
                  <a16:creationId xmlns:a16="http://schemas.microsoft.com/office/drawing/2014/main" id="{22798CAD-60D3-F54F-BF0A-552790C3A1D3}"/>
                </a:ext>
              </a:extLst>
            </p:cNvPr>
            <p:cNvSpPr/>
            <p:nvPr/>
          </p:nvSpPr>
          <p:spPr>
            <a:xfrm>
              <a:off x="5317955" y="4417617"/>
              <a:ext cx="3078369" cy="121638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5E5C6172-8CEE-7848-9FE9-BFA9712AD4AB}"/>
                </a:ext>
              </a:extLst>
            </p:cNvPr>
            <p:cNvSpPr/>
            <p:nvPr/>
          </p:nvSpPr>
          <p:spPr>
            <a:xfrm>
              <a:off x="1156028" y="4758188"/>
              <a:ext cx="2699272" cy="95347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C8DDF9A2-E324-C94B-8B3D-CDF7403A3FC2}"/>
                </a:ext>
              </a:extLst>
            </p:cNvPr>
            <p:cNvSpPr/>
            <p:nvPr/>
          </p:nvSpPr>
          <p:spPr>
            <a:xfrm>
              <a:off x="443019" y="2751142"/>
              <a:ext cx="2587797" cy="135874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1C545776-16DA-6447-AAE6-09900DAD3128}"/>
                </a:ext>
              </a:extLst>
            </p:cNvPr>
            <p:cNvSpPr txBox="1"/>
            <p:nvPr/>
          </p:nvSpPr>
          <p:spPr>
            <a:xfrm>
              <a:off x="3432371" y="110543"/>
              <a:ext cx="2276349" cy="430887"/>
            </a:xfrm>
            <a:prstGeom prst="rect">
              <a:avLst/>
            </a:prstGeom>
            <a:noFill/>
          </p:spPr>
          <p:txBody>
            <a:bodyPr wrap="none" rtlCol="0">
              <a:spAutoFit/>
            </a:bodyPr>
            <a:lstStyle/>
            <a:p>
              <a:r>
                <a:rPr lang="en-US" sz="1500" b="1" dirty="0"/>
                <a:t>MISSION STEMCAP</a:t>
              </a:r>
            </a:p>
          </p:txBody>
        </p:sp>
        <p:sp>
          <p:nvSpPr>
            <p:cNvPr id="7" name="TextBox 6">
              <a:extLst>
                <a:ext uri="{FF2B5EF4-FFF2-40B4-BE49-F238E27FC236}">
                  <a16:creationId xmlns:a16="http://schemas.microsoft.com/office/drawing/2014/main" id="{3C72ABE2-1722-AE41-B4B7-1420EC25F4E3}"/>
                </a:ext>
              </a:extLst>
            </p:cNvPr>
            <p:cNvSpPr txBox="1"/>
            <p:nvPr/>
          </p:nvSpPr>
          <p:spPr>
            <a:xfrm>
              <a:off x="3705231" y="1155880"/>
              <a:ext cx="2000976" cy="984885"/>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2100" b="1" dirty="0"/>
                <a:t>GRAND </a:t>
              </a:r>
            </a:p>
            <a:p>
              <a:pPr algn="ctr"/>
              <a:r>
                <a:rPr lang="en-US" sz="2100" b="1" dirty="0"/>
                <a:t>CHALLENGE</a:t>
              </a:r>
            </a:p>
          </p:txBody>
        </p:sp>
        <p:sp>
          <p:nvSpPr>
            <p:cNvPr id="8" name="TextBox 7">
              <a:extLst>
                <a:ext uri="{FF2B5EF4-FFF2-40B4-BE49-F238E27FC236}">
                  <a16:creationId xmlns:a16="http://schemas.microsoft.com/office/drawing/2014/main" id="{5472C73D-E8BD-284A-AB2F-36803ABBA9BD}"/>
                </a:ext>
              </a:extLst>
            </p:cNvPr>
            <p:cNvSpPr txBox="1"/>
            <p:nvPr/>
          </p:nvSpPr>
          <p:spPr>
            <a:xfrm>
              <a:off x="860650" y="3216137"/>
              <a:ext cx="1885560" cy="338555"/>
            </a:xfrm>
            <a:prstGeom prst="rect">
              <a:avLst/>
            </a:prstGeom>
            <a:solidFill>
              <a:schemeClr val="accent1">
                <a:lumMod val="40000"/>
                <a:lumOff val="60000"/>
              </a:schemeClr>
            </a:solidFill>
            <a:ln>
              <a:solidFill>
                <a:schemeClr val="tx1"/>
              </a:solidFill>
            </a:ln>
          </p:spPr>
          <p:txBody>
            <a:bodyPr wrap="none" rtlCol="0">
              <a:spAutoFit/>
            </a:bodyPr>
            <a:lstStyle/>
            <a:p>
              <a:r>
                <a:rPr lang="en-US" sz="1050" b="1" dirty="0"/>
                <a:t>STEMCAP RESOURCES</a:t>
              </a:r>
            </a:p>
          </p:txBody>
        </p:sp>
        <p:sp>
          <p:nvSpPr>
            <p:cNvPr id="19" name="TextBox 18">
              <a:extLst>
                <a:ext uri="{FF2B5EF4-FFF2-40B4-BE49-F238E27FC236}">
                  <a16:creationId xmlns:a16="http://schemas.microsoft.com/office/drawing/2014/main" id="{F0EADD53-D416-4A46-BA11-4578E1F960BA}"/>
                </a:ext>
              </a:extLst>
            </p:cNvPr>
            <p:cNvSpPr txBox="1"/>
            <p:nvPr/>
          </p:nvSpPr>
          <p:spPr>
            <a:xfrm>
              <a:off x="5997098" y="4797365"/>
              <a:ext cx="1868461" cy="338555"/>
            </a:xfrm>
            <a:prstGeom prst="rect">
              <a:avLst/>
            </a:prstGeom>
            <a:solidFill>
              <a:schemeClr val="accent6">
                <a:lumMod val="40000"/>
                <a:lumOff val="60000"/>
              </a:schemeClr>
            </a:solidFill>
            <a:ln>
              <a:solidFill>
                <a:schemeClr val="tx1"/>
              </a:solidFill>
            </a:ln>
          </p:spPr>
          <p:txBody>
            <a:bodyPr wrap="none" rtlCol="0">
              <a:spAutoFit/>
            </a:bodyPr>
            <a:lstStyle/>
            <a:p>
              <a:r>
                <a:rPr lang="en-US" sz="1050" b="1" dirty="0"/>
                <a:t>STUDENT</a:t>
              </a:r>
              <a:r>
                <a:rPr lang="en-US" sz="1050" dirty="0"/>
                <a:t> </a:t>
              </a:r>
              <a:r>
                <a:rPr lang="en-US" sz="1050" b="1" dirty="0"/>
                <a:t>RESOURCES</a:t>
              </a:r>
            </a:p>
          </p:txBody>
        </p:sp>
        <p:sp>
          <p:nvSpPr>
            <p:cNvPr id="12" name="Frame 11">
              <a:extLst>
                <a:ext uri="{FF2B5EF4-FFF2-40B4-BE49-F238E27FC236}">
                  <a16:creationId xmlns:a16="http://schemas.microsoft.com/office/drawing/2014/main" id="{40272F1F-2B24-394A-9768-B6D9A6ADB201}"/>
                </a:ext>
              </a:extLst>
            </p:cNvPr>
            <p:cNvSpPr/>
            <p:nvPr/>
          </p:nvSpPr>
          <p:spPr>
            <a:xfrm>
              <a:off x="5247980" y="4363804"/>
              <a:ext cx="3166743" cy="1301526"/>
            </a:xfrm>
            <a:prstGeom prst="frame">
              <a:avLst>
                <a:gd name="adj1" fmla="val 340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Frame 20">
              <a:extLst>
                <a:ext uri="{FF2B5EF4-FFF2-40B4-BE49-F238E27FC236}">
                  <a16:creationId xmlns:a16="http://schemas.microsoft.com/office/drawing/2014/main" id="{75B9D116-EC25-6342-8F4D-7B46E6625DBB}"/>
                </a:ext>
              </a:extLst>
            </p:cNvPr>
            <p:cNvSpPr/>
            <p:nvPr/>
          </p:nvSpPr>
          <p:spPr>
            <a:xfrm>
              <a:off x="443019" y="2727388"/>
              <a:ext cx="2625034" cy="1410646"/>
            </a:xfrm>
            <a:prstGeom prst="frame">
              <a:avLst>
                <a:gd name="adj1" fmla="val 340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Frame 15">
              <a:extLst>
                <a:ext uri="{FF2B5EF4-FFF2-40B4-BE49-F238E27FC236}">
                  <a16:creationId xmlns:a16="http://schemas.microsoft.com/office/drawing/2014/main" id="{B1CE1C56-1AD4-E542-B98B-573EC5C1CCFF}"/>
                </a:ext>
              </a:extLst>
            </p:cNvPr>
            <p:cNvSpPr/>
            <p:nvPr/>
          </p:nvSpPr>
          <p:spPr>
            <a:xfrm>
              <a:off x="1100067" y="4758189"/>
              <a:ext cx="2755233" cy="998567"/>
            </a:xfrm>
            <a:prstGeom prst="frame">
              <a:avLst>
                <a:gd name="adj1" fmla="val 340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7" name="TextBox 16">
              <a:extLst>
                <a:ext uri="{FF2B5EF4-FFF2-40B4-BE49-F238E27FC236}">
                  <a16:creationId xmlns:a16="http://schemas.microsoft.com/office/drawing/2014/main" id="{64A0521B-78D5-A54F-B693-6981EA0018EF}"/>
                </a:ext>
              </a:extLst>
            </p:cNvPr>
            <p:cNvSpPr txBox="1"/>
            <p:nvPr/>
          </p:nvSpPr>
          <p:spPr>
            <a:xfrm>
              <a:off x="1587599" y="5037076"/>
              <a:ext cx="1849224" cy="338555"/>
            </a:xfrm>
            <a:prstGeom prst="rect">
              <a:avLst/>
            </a:prstGeom>
            <a:solidFill>
              <a:schemeClr val="accent4">
                <a:lumMod val="40000"/>
                <a:lumOff val="60000"/>
              </a:schemeClr>
            </a:solidFill>
            <a:ln>
              <a:solidFill>
                <a:schemeClr val="tx1"/>
              </a:solidFill>
            </a:ln>
          </p:spPr>
          <p:txBody>
            <a:bodyPr wrap="none" rtlCol="0">
              <a:spAutoFit/>
            </a:bodyPr>
            <a:lstStyle/>
            <a:p>
              <a:r>
                <a:rPr lang="en-US" sz="1050" b="1" dirty="0"/>
                <a:t>TEACHER</a:t>
              </a:r>
              <a:r>
                <a:rPr lang="en-US" sz="1050" dirty="0"/>
                <a:t> </a:t>
              </a:r>
              <a:r>
                <a:rPr lang="en-US" sz="1050" b="1" dirty="0"/>
                <a:t>RESOURCES</a:t>
              </a:r>
            </a:p>
          </p:txBody>
        </p:sp>
        <p:sp>
          <p:nvSpPr>
            <p:cNvPr id="4" name="Down Arrow 3">
              <a:extLst>
                <a:ext uri="{FF2B5EF4-FFF2-40B4-BE49-F238E27FC236}">
                  <a16:creationId xmlns:a16="http://schemas.microsoft.com/office/drawing/2014/main" id="{2370C428-1D15-9E49-9148-4172EA4305DB}"/>
                </a:ext>
              </a:extLst>
            </p:cNvPr>
            <p:cNvSpPr/>
            <p:nvPr/>
          </p:nvSpPr>
          <p:spPr>
            <a:xfrm rot="3652171" flipH="1">
              <a:off x="2748232" y="1240335"/>
              <a:ext cx="196452" cy="188790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own Arrow 21">
              <a:extLst>
                <a:ext uri="{FF2B5EF4-FFF2-40B4-BE49-F238E27FC236}">
                  <a16:creationId xmlns:a16="http://schemas.microsoft.com/office/drawing/2014/main" id="{77FD9B11-9BBB-304D-953D-10C5F82C33C1}"/>
                </a:ext>
              </a:extLst>
            </p:cNvPr>
            <p:cNvSpPr/>
            <p:nvPr/>
          </p:nvSpPr>
          <p:spPr>
            <a:xfrm rot="20370516">
              <a:off x="1947825" y="4124576"/>
              <a:ext cx="202848" cy="658105"/>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Down Arrow 22">
              <a:extLst>
                <a:ext uri="{FF2B5EF4-FFF2-40B4-BE49-F238E27FC236}">
                  <a16:creationId xmlns:a16="http://schemas.microsoft.com/office/drawing/2014/main" id="{7B1F35D8-F8DE-6544-B1B0-F6DA0519DAF2}"/>
                </a:ext>
              </a:extLst>
            </p:cNvPr>
            <p:cNvSpPr/>
            <p:nvPr/>
          </p:nvSpPr>
          <p:spPr>
            <a:xfrm rot="17692870">
              <a:off x="4040448" y="3221156"/>
              <a:ext cx="151825" cy="246494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a:extLst>
                <a:ext uri="{FF2B5EF4-FFF2-40B4-BE49-F238E27FC236}">
                  <a16:creationId xmlns:a16="http://schemas.microsoft.com/office/drawing/2014/main" id="{C168CE3A-C9AE-B942-B89D-131FD8A04FCA}"/>
                </a:ext>
              </a:extLst>
            </p:cNvPr>
            <p:cNvSpPr/>
            <p:nvPr/>
          </p:nvSpPr>
          <p:spPr>
            <a:xfrm>
              <a:off x="3906879" y="5209674"/>
              <a:ext cx="1341102" cy="216568"/>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own Arrow 29">
              <a:extLst>
                <a:ext uri="{FF2B5EF4-FFF2-40B4-BE49-F238E27FC236}">
                  <a16:creationId xmlns:a16="http://schemas.microsoft.com/office/drawing/2014/main" id="{B9D35A05-7723-6141-B37D-003F3F4A0823}"/>
                </a:ext>
              </a:extLst>
            </p:cNvPr>
            <p:cNvSpPr/>
            <p:nvPr/>
          </p:nvSpPr>
          <p:spPr>
            <a:xfrm rot="8689408" flipH="1">
              <a:off x="6351232" y="1857763"/>
              <a:ext cx="303673" cy="274905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8692340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4D1DD02-2FE4-364A-91B6-04F87A2A84D2}"/>
              </a:ext>
            </a:extLst>
          </p:cNvPr>
          <p:cNvGrpSpPr/>
          <p:nvPr/>
        </p:nvGrpSpPr>
        <p:grpSpPr>
          <a:xfrm>
            <a:off x="440268" y="361061"/>
            <a:ext cx="8319910" cy="6242939"/>
            <a:chOff x="443019" y="335840"/>
            <a:chExt cx="7974503" cy="5420916"/>
          </a:xfrm>
        </p:grpSpPr>
        <p:sp>
          <p:nvSpPr>
            <p:cNvPr id="33" name="Rectangle 32">
              <a:extLst>
                <a:ext uri="{FF2B5EF4-FFF2-40B4-BE49-F238E27FC236}">
                  <a16:creationId xmlns:a16="http://schemas.microsoft.com/office/drawing/2014/main" id="{22798CAD-60D3-F54F-BF0A-552790C3A1D3}"/>
                </a:ext>
              </a:extLst>
            </p:cNvPr>
            <p:cNvSpPr/>
            <p:nvPr/>
          </p:nvSpPr>
          <p:spPr>
            <a:xfrm>
              <a:off x="5317955" y="4417617"/>
              <a:ext cx="3078369" cy="121638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5E5C6172-8CEE-7848-9FE9-BFA9712AD4AB}"/>
                </a:ext>
              </a:extLst>
            </p:cNvPr>
            <p:cNvSpPr/>
            <p:nvPr/>
          </p:nvSpPr>
          <p:spPr>
            <a:xfrm>
              <a:off x="1156028" y="4758188"/>
              <a:ext cx="2699272" cy="95347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C8DDF9A2-E324-C94B-8B3D-CDF7403A3FC2}"/>
                </a:ext>
              </a:extLst>
            </p:cNvPr>
            <p:cNvSpPr/>
            <p:nvPr/>
          </p:nvSpPr>
          <p:spPr>
            <a:xfrm>
              <a:off x="480256" y="2751142"/>
              <a:ext cx="2587797" cy="135874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1C545776-16DA-6447-AAE6-09900DAD3128}"/>
                </a:ext>
              </a:extLst>
            </p:cNvPr>
            <p:cNvSpPr txBox="1"/>
            <p:nvPr/>
          </p:nvSpPr>
          <p:spPr>
            <a:xfrm>
              <a:off x="3705231" y="335840"/>
              <a:ext cx="2276349" cy="430887"/>
            </a:xfrm>
            <a:prstGeom prst="rect">
              <a:avLst/>
            </a:prstGeom>
            <a:noFill/>
          </p:spPr>
          <p:txBody>
            <a:bodyPr wrap="none" rtlCol="0">
              <a:spAutoFit/>
            </a:bodyPr>
            <a:lstStyle/>
            <a:p>
              <a:r>
                <a:rPr lang="en-US" sz="1500" b="1" dirty="0"/>
                <a:t>MISSION STEMCAP</a:t>
              </a:r>
            </a:p>
          </p:txBody>
        </p:sp>
        <p:sp>
          <p:nvSpPr>
            <p:cNvPr id="7" name="TextBox 6">
              <a:extLst>
                <a:ext uri="{FF2B5EF4-FFF2-40B4-BE49-F238E27FC236}">
                  <a16:creationId xmlns:a16="http://schemas.microsoft.com/office/drawing/2014/main" id="{3C72ABE2-1722-AE41-B4B7-1420EC25F4E3}"/>
                </a:ext>
              </a:extLst>
            </p:cNvPr>
            <p:cNvSpPr txBox="1"/>
            <p:nvPr/>
          </p:nvSpPr>
          <p:spPr>
            <a:xfrm>
              <a:off x="3705231" y="1155880"/>
              <a:ext cx="2000976" cy="984885"/>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2100" b="1" dirty="0"/>
                <a:t>GRAND </a:t>
              </a:r>
            </a:p>
            <a:p>
              <a:pPr algn="ctr"/>
              <a:r>
                <a:rPr lang="en-US" sz="2100" b="1" dirty="0"/>
                <a:t>CHALLENGE</a:t>
              </a:r>
            </a:p>
          </p:txBody>
        </p:sp>
        <p:sp>
          <p:nvSpPr>
            <p:cNvPr id="8" name="TextBox 7">
              <a:extLst>
                <a:ext uri="{FF2B5EF4-FFF2-40B4-BE49-F238E27FC236}">
                  <a16:creationId xmlns:a16="http://schemas.microsoft.com/office/drawing/2014/main" id="{5472C73D-E8BD-284A-AB2F-36803ABBA9BD}"/>
                </a:ext>
              </a:extLst>
            </p:cNvPr>
            <p:cNvSpPr txBox="1"/>
            <p:nvPr/>
          </p:nvSpPr>
          <p:spPr>
            <a:xfrm>
              <a:off x="931638" y="2751142"/>
              <a:ext cx="1885560" cy="338555"/>
            </a:xfrm>
            <a:prstGeom prst="rect">
              <a:avLst/>
            </a:prstGeom>
            <a:solidFill>
              <a:schemeClr val="accent1">
                <a:lumMod val="40000"/>
                <a:lumOff val="60000"/>
              </a:schemeClr>
            </a:solidFill>
            <a:ln>
              <a:solidFill>
                <a:schemeClr val="tx1"/>
              </a:solidFill>
            </a:ln>
          </p:spPr>
          <p:txBody>
            <a:bodyPr wrap="none" rtlCol="0">
              <a:spAutoFit/>
            </a:bodyPr>
            <a:lstStyle/>
            <a:p>
              <a:r>
                <a:rPr lang="en-US" sz="1050" b="1" dirty="0"/>
                <a:t>STEMCAP RESOURCES</a:t>
              </a:r>
            </a:p>
          </p:txBody>
        </p:sp>
        <p:sp>
          <p:nvSpPr>
            <p:cNvPr id="19" name="TextBox 18">
              <a:extLst>
                <a:ext uri="{FF2B5EF4-FFF2-40B4-BE49-F238E27FC236}">
                  <a16:creationId xmlns:a16="http://schemas.microsoft.com/office/drawing/2014/main" id="{F0EADD53-D416-4A46-BA11-4578E1F960BA}"/>
                </a:ext>
              </a:extLst>
            </p:cNvPr>
            <p:cNvSpPr txBox="1"/>
            <p:nvPr/>
          </p:nvSpPr>
          <p:spPr>
            <a:xfrm>
              <a:off x="5931970" y="4443271"/>
              <a:ext cx="1868461" cy="338555"/>
            </a:xfrm>
            <a:prstGeom prst="rect">
              <a:avLst/>
            </a:prstGeom>
            <a:solidFill>
              <a:schemeClr val="accent6">
                <a:lumMod val="40000"/>
                <a:lumOff val="60000"/>
              </a:schemeClr>
            </a:solidFill>
            <a:ln>
              <a:solidFill>
                <a:schemeClr val="tx1"/>
              </a:solidFill>
            </a:ln>
          </p:spPr>
          <p:txBody>
            <a:bodyPr wrap="none" rtlCol="0">
              <a:spAutoFit/>
            </a:bodyPr>
            <a:lstStyle/>
            <a:p>
              <a:r>
                <a:rPr lang="en-US" sz="1050" b="1" dirty="0"/>
                <a:t>STUDENT</a:t>
              </a:r>
              <a:r>
                <a:rPr lang="en-US" sz="1050" dirty="0"/>
                <a:t> </a:t>
              </a:r>
              <a:r>
                <a:rPr lang="en-US" sz="1050" b="1" dirty="0"/>
                <a:t>RESOURCES</a:t>
              </a:r>
            </a:p>
          </p:txBody>
        </p:sp>
        <p:sp>
          <p:nvSpPr>
            <p:cNvPr id="9" name="TextBox 8">
              <a:extLst>
                <a:ext uri="{FF2B5EF4-FFF2-40B4-BE49-F238E27FC236}">
                  <a16:creationId xmlns:a16="http://schemas.microsoft.com/office/drawing/2014/main" id="{D45F37C1-D407-CE41-BAE3-A0FB406BB751}"/>
                </a:ext>
              </a:extLst>
            </p:cNvPr>
            <p:cNvSpPr txBox="1"/>
            <p:nvPr/>
          </p:nvSpPr>
          <p:spPr>
            <a:xfrm>
              <a:off x="480256" y="3030725"/>
              <a:ext cx="2495128" cy="984885"/>
            </a:xfrm>
            <a:prstGeom prst="rect">
              <a:avLst/>
            </a:prstGeom>
            <a:solidFill>
              <a:schemeClr val="accent1">
                <a:lumMod val="40000"/>
                <a:lumOff val="60000"/>
              </a:schemeClr>
            </a:solidFill>
            <a:ln>
              <a:solidFill>
                <a:schemeClr val="tx1"/>
              </a:solidFill>
            </a:ln>
          </p:spPr>
          <p:txBody>
            <a:bodyPr wrap="none" rtlCol="0">
              <a:spAutoFit/>
            </a:bodyPr>
            <a:lstStyle/>
            <a:p>
              <a:pPr marL="214313" indent="-214313">
                <a:buFont typeface="Arial" panose="020B0604020202020204" pitchFamily="34" charset="0"/>
                <a:buChar char="•"/>
              </a:pPr>
              <a:r>
                <a:rPr lang="en-US" sz="1050" dirty="0"/>
                <a:t>Frame the challenge</a:t>
              </a:r>
            </a:p>
            <a:p>
              <a:pPr marL="214313" indent="-214313">
                <a:buFont typeface="Arial" panose="020B0604020202020204" pitchFamily="34" charset="0"/>
                <a:buChar char="•"/>
              </a:pPr>
              <a:r>
                <a:rPr lang="en-US" sz="1050" dirty="0"/>
                <a:t>Film</a:t>
              </a:r>
            </a:p>
            <a:p>
              <a:pPr marL="214313" indent="-214313">
                <a:buFont typeface="Arial" panose="020B0604020202020204" pitchFamily="34" charset="0"/>
                <a:buChar char="•"/>
              </a:pPr>
              <a:r>
                <a:rPr lang="en-US" sz="1050" dirty="0"/>
                <a:t>Science Right Now! lecture</a:t>
              </a:r>
            </a:p>
            <a:p>
              <a:pPr marL="214313" indent="-214313">
                <a:buFont typeface="Arial" panose="020B0604020202020204" pitchFamily="34" charset="0"/>
                <a:buChar char="•"/>
              </a:pPr>
              <a:r>
                <a:rPr lang="en-US" sz="1050" dirty="0"/>
                <a:t>Art-science workshop</a:t>
              </a:r>
            </a:p>
          </p:txBody>
        </p:sp>
        <p:sp>
          <p:nvSpPr>
            <p:cNvPr id="20" name="TextBox 19">
              <a:extLst>
                <a:ext uri="{FF2B5EF4-FFF2-40B4-BE49-F238E27FC236}">
                  <a16:creationId xmlns:a16="http://schemas.microsoft.com/office/drawing/2014/main" id="{91D8E433-145A-FE47-AFAF-1C42C69F5301}"/>
                </a:ext>
              </a:extLst>
            </p:cNvPr>
            <p:cNvSpPr txBox="1"/>
            <p:nvPr/>
          </p:nvSpPr>
          <p:spPr>
            <a:xfrm>
              <a:off x="5317955" y="4830515"/>
              <a:ext cx="3099567" cy="723275"/>
            </a:xfrm>
            <a:prstGeom prst="rect">
              <a:avLst/>
            </a:prstGeom>
            <a:solidFill>
              <a:schemeClr val="accent6">
                <a:lumMod val="40000"/>
                <a:lumOff val="60000"/>
              </a:schemeClr>
            </a:solidFill>
            <a:ln>
              <a:solidFill>
                <a:schemeClr val="tx1"/>
              </a:solidFill>
            </a:ln>
          </p:spPr>
          <p:txBody>
            <a:bodyPr wrap="none" rtlCol="0">
              <a:spAutoFit/>
            </a:bodyPr>
            <a:lstStyle/>
            <a:p>
              <a:pPr marL="214313" indent="-214313">
                <a:buFont typeface="Arial" panose="020B0604020202020204" pitchFamily="34" charset="0"/>
                <a:buChar char="•"/>
              </a:pPr>
              <a:r>
                <a:rPr lang="en-US" sz="1050" dirty="0"/>
                <a:t>Podcast for public</a:t>
              </a:r>
            </a:p>
            <a:p>
              <a:pPr marL="214313" indent="-214313">
                <a:buFont typeface="Arial" panose="020B0604020202020204" pitchFamily="34" charset="0"/>
                <a:buChar char="•"/>
              </a:pPr>
              <a:r>
                <a:rPr lang="en-US" sz="1050" dirty="0"/>
                <a:t>Cor</a:t>
              </a:r>
              <a:r>
                <a:rPr lang="en-US" sz="1050" b="1" dirty="0">
                  <a:solidFill>
                    <a:srgbClr val="FF0000"/>
                  </a:solidFill>
                </a:rPr>
                <a:t>respond</a:t>
              </a:r>
              <a:r>
                <a:rPr lang="en-US" sz="1050" dirty="0"/>
                <a:t>ence to individuals</a:t>
              </a:r>
            </a:p>
            <a:p>
              <a:r>
                <a:rPr lang="en-US" sz="825" dirty="0"/>
                <a:t>      [scientist, artist, politician, family, “hero”, self]</a:t>
              </a:r>
            </a:p>
          </p:txBody>
        </p:sp>
        <p:sp>
          <p:nvSpPr>
            <p:cNvPr id="12" name="Frame 11">
              <a:extLst>
                <a:ext uri="{FF2B5EF4-FFF2-40B4-BE49-F238E27FC236}">
                  <a16:creationId xmlns:a16="http://schemas.microsoft.com/office/drawing/2014/main" id="{40272F1F-2B24-394A-9768-B6D9A6ADB201}"/>
                </a:ext>
              </a:extLst>
            </p:cNvPr>
            <p:cNvSpPr/>
            <p:nvPr/>
          </p:nvSpPr>
          <p:spPr>
            <a:xfrm>
              <a:off x="5247980" y="4363804"/>
              <a:ext cx="3166743" cy="1301526"/>
            </a:xfrm>
            <a:prstGeom prst="frame">
              <a:avLst>
                <a:gd name="adj1" fmla="val 340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Frame 20">
              <a:extLst>
                <a:ext uri="{FF2B5EF4-FFF2-40B4-BE49-F238E27FC236}">
                  <a16:creationId xmlns:a16="http://schemas.microsoft.com/office/drawing/2014/main" id="{75B9D116-EC25-6342-8F4D-7B46E6625DBB}"/>
                </a:ext>
              </a:extLst>
            </p:cNvPr>
            <p:cNvSpPr/>
            <p:nvPr/>
          </p:nvSpPr>
          <p:spPr>
            <a:xfrm>
              <a:off x="443019" y="2727388"/>
              <a:ext cx="2625034" cy="1410646"/>
            </a:xfrm>
            <a:prstGeom prst="frame">
              <a:avLst>
                <a:gd name="adj1" fmla="val 340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Frame 15">
              <a:extLst>
                <a:ext uri="{FF2B5EF4-FFF2-40B4-BE49-F238E27FC236}">
                  <a16:creationId xmlns:a16="http://schemas.microsoft.com/office/drawing/2014/main" id="{B1CE1C56-1AD4-E542-B98B-573EC5C1CCFF}"/>
                </a:ext>
              </a:extLst>
            </p:cNvPr>
            <p:cNvSpPr/>
            <p:nvPr/>
          </p:nvSpPr>
          <p:spPr>
            <a:xfrm>
              <a:off x="1100067" y="4758189"/>
              <a:ext cx="2755233" cy="998567"/>
            </a:xfrm>
            <a:prstGeom prst="frame">
              <a:avLst>
                <a:gd name="adj1" fmla="val 340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7" name="TextBox 16">
              <a:extLst>
                <a:ext uri="{FF2B5EF4-FFF2-40B4-BE49-F238E27FC236}">
                  <a16:creationId xmlns:a16="http://schemas.microsoft.com/office/drawing/2014/main" id="{64A0521B-78D5-A54F-B693-6981EA0018EF}"/>
                </a:ext>
              </a:extLst>
            </p:cNvPr>
            <p:cNvSpPr txBox="1"/>
            <p:nvPr/>
          </p:nvSpPr>
          <p:spPr>
            <a:xfrm>
              <a:off x="1652204" y="4797365"/>
              <a:ext cx="1849224" cy="338555"/>
            </a:xfrm>
            <a:prstGeom prst="rect">
              <a:avLst/>
            </a:prstGeom>
            <a:solidFill>
              <a:schemeClr val="accent4">
                <a:lumMod val="40000"/>
                <a:lumOff val="60000"/>
              </a:schemeClr>
            </a:solidFill>
            <a:ln>
              <a:solidFill>
                <a:schemeClr val="tx1"/>
              </a:solidFill>
            </a:ln>
          </p:spPr>
          <p:txBody>
            <a:bodyPr wrap="none" rtlCol="0">
              <a:spAutoFit/>
            </a:bodyPr>
            <a:lstStyle/>
            <a:p>
              <a:r>
                <a:rPr lang="en-US" sz="1050" b="1" dirty="0"/>
                <a:t>TEACHER</a:t>
              </a:r>
              <a:r>
                <a:rPr lang="en-US" sz="1050" dirty="0"/>
                <a:t> </a:t>
              </a:r>
              <a:r>
                <a:rPr lang="en-US" sz="1050" b="1" dirty="0"/>
                <a:t>RESOURCES</a:t>
              </a:r>
            </a:p>
          </p:txBody>
        </p:sp>
        <p:sp>
          <p:nvSpPr>
            <p:cNvPr id="18" name="TextBox 17">
              <a:extLst>
                <a:ext uri="{FF2B5EF4-FFF2-40B4-BE49-F238E27FC236}">
                  <a16:creationId xmlns:a16="http://schemas.microsoft.com/office/drawing/2014/main" id="{6B854E16-F4CD-3042-9714-627E492445E0}"/>
                </a:ext>
              </a:extLst>
            </p:cNvPr>
            <p:cNvSpPr txBox="1"/>
            <p:nvPr/>
          </p:nvSpPr>
          <p:spPr>
            <a:xfrm>
              <a:off x="1156028" y="5146793"/>
              <a:ext cx="2554973" cy="553997"/>
            </a:xfrm>
            <a:prstGeom prst="rect">
              <a:avLst/>
            </a:prstGeom>
            <a:solidFill>
              <a:schemeClr val="accent4">
                <a:lumMod val="40000"/>
                <a:lumOff val="60000"/>
              </a:schemeClr>
            </a:solidFill>
            <a:ln>
              <a:solidFill>
                <a:schemeClr val="tx1"/>
              </a:solidFill>
            </a:ln>
          </p:spPr>
          <p:txBody>
            <a:bodyPr wrap="none" rtlCol="0">
              <a:spAutoFit/>
            </a:bodyPr>
            <a:lstStyle/>
            <a:p>
              <a:pPr marL="214313" indent="-214313">
                <a:buFont typeface="Arial" panose="020B0604020202020204" pitchFamily="34" charset="0"/>
                <a:buChar char="•"/>
              </a:pPr>
              <a:r>
                <a:rPr lang="en-US" sz="1050" dirty="0"/>
                <a:t>Readings and seminars </a:t>
              </a:r>
            </a:p>
            <a:p>
              <a:pPr marL="214313" indent="-214313">
                <a:buFont typeface="Arial" panose="020B0604020202020204" pitchFamily="34" charset="0"/>
                <a:buChar char="•"/>
              </a:pPr>
              <a:r>
                <a:rPr lang="en-US" sz="1050" dirty="0"/>
                <a:t>Podcast production training</a:t>
              </a:r>
            </a:p>
          </p:txBody>
        </p:sp>
        <p:sp>
          <p:nvSpPr>
            <p:cNvPr id="4" name="Down Arrow 3">
              <a:extLst>
                <a:ext uri="{FF2B5EF4-FFF2-40B4-BE49-F238E27FC236}">
                  <a16:creationId xmlns:a16="http://schemas.microsoft.com/office/drawing/2014/main" id="{2370C428-1D15-9E49-9148-4172EA4305DB}"/>
                </a:ext>
              </a:extLst>
            </p:cNvPr>
            <p:cNvSpPr/>
            <p:nvPr/>
          </p:nvSpPr>
          <p:spPr>
            <a:xfrm rot="3136103" flipH="1">
              <a:off x="2980631" y="1404282"/>
              <a:ext cx="194785" cy="1575509"/>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own Arrow 21">
              <a:extLst>
                <a:ext uri="{FF2B5EF4-FFF2-40B4-BE49-F238E27FC236}">
                  <a16:creationId xmlns:a16="http://schemas.microsoft.com/office/drawing/2014/main" id="{77FD9B11-9BBB-304D-953D-10C5F82C33C1}"/>
                </a:ext>
              </a:extLst>
            </p:cNvPr>
            <p:cNvSpPr/>
            <p:nvPr/>
          </p:nvSpPr>
          <p:spPr>
            <a:xfrm rot="20370516">
              <a:off x="1947825" y="4124576"/>
              <a:ext cx="202848" cy="658105"/>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Down Arrow 22">
              <a:extLst>
                <a:ext uri="{FF2B5EF4-FFF2-40B4-BE49-F238E27FC236}">
                  <a16:creationId xmlns:a16="http://schemas.microsoft.com/office/drawing/2014/main" id="{7B1F35D8-F8DE-6544-B1B0-F6DA0519DAF2}"/>
                </a:ext>
              </a:extLst>
            </p:cNvPr>
            <p:cNvSpPr/>
            <p:nvPr/>
          </p:nvSpPr>
          <p:spPr>
            <a:xfrm rot="17692870">
              <a:off x="4040448" y="3221156"/>
              <a:ext cx="151825" cy="246494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a:extLst>
                <a:ext uri="{FF2B5EF4-FFF2-40B4-BE49-F238E27FC236}">
                  <a16:creationId xmlns:a16="http://schemas.microsoft.com/office/drawing/2014/main" id="{C168CE3A-C9AE-B942-B89D-131FD8A04FCA}"/>
                </a:ext>
              </a:extLst>
            </p:cNvPr>
            <p:cNvSpPr/>
            <p:nvPr/>
          </p:nvSpPr>
          <p:spPr>
            <a:xfrm>
              <a:off x="3906879" y="5209674"/>
              <a:ext cx="1341102" cy="216568"/>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own Arrow 29">
              <a:extLst>
                <a:ext uri="{FF2B5EF4-FFF2-40B4-BE49-F238E27FC236}">
                  <a16:creationId xmlns:a16="http://schemas.microsoft.com/office/drawing/2014/main" id="{B9D35A05-7723-6141-B37D-003F3F4A0823}"/>
                </a:ext>
              </a:extLst>
            </p:cNvPr>
            <p:cNvSpPr/>
            <p:nvPr/>
          </p:nvSpPr>
          <p:spPr>
            <a:xfrm rot="8689408" flipH="1">
              <a:off x="6316726" y="1748910"/>
              <a:ext cx="282983" cy="28754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75650499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B50841-9D85-BB42-A5AA-B65FB938F4B4}"/>
              </a:ext>
            </a:extLst>
          </p:cNvPr>
          <p:cNvGrpSpPr/>
          <p:nvPr/>
        </p:nvGrpSpPr>
        <p:grpSpPr>
          <a:xfrm>
            <a:off x="225777" y="496711"/>
            <a:ext cx="8477955" cy="6039556"/>
            <a:chOff x="443019" y="110543"/>
            <a:chExt cx="7971704" cy="5646213"/>
          </a:xfrm>
        </p:grpSpPr>
        <p:sp>
          <p:nvSpPr>
            <p:cNvPr id="33" name="Rectangle 32">
              <a:extLst>
                <a:ext uri="{FF2B5EF4-FFF2-40B4-BE49-F238E27FC236}">
                  <a16:creationId xmlns:a16="http://schemas.microsoft.com/office/drawing/2014/main" id="{22798CAD-60D3-F54F-BF0A-552790C3A1D3}"/>
                </a:ext>
              </a:extLst>
            </p:cNvPr>
            <p:cNvSpPr/>
            <p:nvPr/>
          </p:nvSpPr>
          <p:spPr>
            <a:xfrm>
              <a:off x="5317955" y="4417617"/>
              <a:ext cx="3078369" cy="121638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5E5C6172-8CEE-7848-9FE9-BFA9712AD4AB}"/>
                </a:ext>
              </a:extLst>
            </p:cNvPr>
            <p:cNvSpPr/>
            <p:nvPr/>
          </p:nvSpPr>
          <p:spPr>
            <a:xfrm>
              <a:off x="1156028" y="4758188"/>
              <a:ext cx="2699272" cy="95347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C8DDF9A2-E324-C94B-8B3D-CDF7403A3FC2}"/>
                </a:ext>
              </a:extLst>
            </p:cNvPr>
            <p:cNvSpPr/>
            <p:nvPr/>
          </p:nvSpPr>
          <p:spPr>
            <a:xfrm>
              <a:off x="443019" y="2751142"/>
              <a:ext cx="2587797" cy="135874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1C545776-16DA-6447-AAE6-09900DAD3128}"/>
                </a:ext>
              </a:extLst>
            </p:cNvPr>
            <p:cNvSpPr txBox="1"/>
            <p:nvPr/>
          </p:nvSpPr>
          <p:spPr>
            <a:xfrm>
              <a:off x="3432371" y="110543"/>
              <a:ext cx="2276349" cy="430887"/>
            </a:xfrm>
            <a:prstGeom prst="rect">
              <a:avLst/>
            </a:prstGeom>
            <a:noFill/>
          </p:spPr>
          <p:txBody>
            <a:bodyPr wrap="none" rtlCol="0">
              <a:spAutoFit/>
            </a:bodyPr>
            <a:lstStyle/>
            <a:p>
              <a:r>
                <a:rPr lang="en-US" sz="1500" b="1" dirty="0"/>
                <a:t>MISSION STEMCAP</a:t>
              </a:r>
            </a:p>
          </p:txBody>
        </p:sp>
        <p:sp>
          <p:nvSpPr>
            <p:cNvPr id="7" name="TextBox 6">
              <a:extLst>
                <a:ext uri="{FF2B5EF4-FFF2-40B4-BE49-F238E27FC236}">
                  <a16:creationId xmlns:a16="http://schemas.microsoft.com/office/drawing/2014/main" id="{3C72ABE2-1722-AE41-B4B7-1420EC25F4E3}"/>
                </a:ext>
              </a:extLst>
            </p:cNvPr>
            <p:cNvSpPr txBox="1"/>
            <p:nvPr/>
          </p:nvSpPr>
          <p:spPr>
            <a:xfrm>
              <a:off x="3831344" y="1155880"/>
              <a:ext cx="1748749" cy="690556"/>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2100" b="1" dirty="0"/>
                <a:t>ANY </a:t>
              </a:r>
            </a:p>
            <a:p>
              <a:pPr algn="ctr"/>
              <a:r>
                <a:rPr lang="en-US" sz="2100" b="1" dirty="0"/>
                <a:t>CHALLENGE</a:t>
              </a:r>
            </a:p>
          </p:txBody>
        </p:sp>
        <p:sp>
          <p:nvSpPr>
            <p:cNvPr id="8" name="TextBox 7">
              <a:extLst>
                <a:ext uri="{FF2B5EF4-FFF2-40B4-BE49-F238E27FC236}">
                  <a16:creationId xmlns:a16="http://schemas.microsoft.com/office/drawing/2014/main" id="{5472C73D-E8BD-284A-AB2F-36803ABBA9BD}"/>
                </a:ext>
              </a:extLst>
            </p:cNvPr>
            <p:cNvSpPr txBox="1"/>
            <p:nvPr/>
          </p:nvSpPr>
          <p:spPr>
            <a:xfrm>
              <a:off x="860650" y="3216137"/>
              <a:ext cx="1885560" cy="338555"/>
            </a:xfrm>
            <a:prstGeom prst="rect">
              <a:avLst/>
            </a:prstGeom>
            <a:solidFill>
              <a:schemeClr val="accent1">
                <a:lumMod val="40000"/>
                <a:lumOff val="60000"/>
              </a:schemeClr>
            </a:solidFill>
            <a:ln>
              <a:solidFill>
                <a:schemeClr val="tx1"/>
              </a:solidFill>
            </a:ln>
          </p:spPr>
          <p:txBody>
            <a:bodyPr wrap="none" rtlCol="0">
              <a:spAutoFit/>
            </a:bodyPr>
            <a:lstStyle/>
            <a:p>
              <a:r>
                <a:rPr lang="en-US" sz="1050" b="1" dirty="0"/>
                <a:t>STEMCAP RESOURCES</a:t>
              </a:r>
            </a:p>
          </p:txBody>
        </p:sp>
        <p:sp>
          <p:nvSpPr>
            <p:cNvPr id="19" name="TextBox 18">
              <a:extLst>
                <a:ext uri="{FF2B5EF4-FFF2-40B4-BE49-F238E27FC236}">
                  <a16:creationId xmlns:a16="http://schemas.microsoft.com/office/drawing/2014/main" id="{F0EADD53-D416-4A46-BA11-4578E1F960BA}"/>
                </a:ext>
              </a:extLst>
            </p:cNvPr>
            <p:cNvSpPr txBox="1"/>
            <p:nvPr/>
          </p:nvSpPr>
          <p:spPr>
            <a:xfrm>
              <a:off x="5997098" y="4797365"/>
              <a:ext cx="1868461" cy="338555"/>
            </a:xfrm>
            <a:prstGeom prst="rect">
              <a:avLst/>
            </a:prstGeom>
            <a:solidFill>
              <a:schemeClr val="accent6">
                <a:lumMod val="40000"/>
                <a:lumOff val="60000"/>
              </a:schemeClr>
            </a:solidFill>
            <a:ln>
              <a:solidFill>
                <a:schemeClr val="tx1"/>
              </a:solidFill>
            </a:ln>
          </p:spPr>
          <p:txBody>
            <a:bodyPr wrap="none" rtlCol="0">
              <a:spAutoFit/>
            </a:bodyPr>
            <a:lstStyle/>
            <a:p>
              <a:r>
                <a:rPr lang="en-US" sz="1050" b="1" dirty="0"/>
                <a:t>STUDENT</a:t>
              </a:r>
              <a:r>
                <a:rPr lang="en-US" sz="1050" dirty="0"/>
                <a:t> </a:t>
              </a:r>
              <a:r>
                <a:rPr lang="en-US" sz="1050" b="1" dirty="0"/>
                <a:t>RESOURCES</a:t>
              </a:r>
            </a:p>
          </p:txBody>
        </p:sp>
        <p:sp>
          <p:nvSpPr>
            <p:cNvPr id="12" name="Frame 11">
              <a:extLst>
                <a:ext uri="{FF2B5EF4-FFF2-40B4-BE49-F238E27FC236}">
                  <a16:creationId xmlns:a16="http://schemas.microsoft.com/office/drawing/2014/main" id="{40272F1F-2B24-394A-9768-B6D9A6ADB201}"/>
                </a:ext>
              </a:extLst>
            </p:cNvPr>
            <p:cNvSpPr/>
            <p:nvPr/>
          </p:nvSpPr>
          <p:spPr>
            <a:xfrm>
              <a:off x="5247980" y="4363804"/>
              <a:ext cx="3166743" cy="1301526"/>
            </a:xfrm>
            <a:prstGeom prst="frame">
              <a:avLst>
                <a:gd name="adj1" fmla="val 340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Frame 20">
              <a:extLst>
                <a:ext uri="{FF2B5EF4-FFF2-40B4-BE49-F238E27FC236}">
                  <a16:creationId xmlns:a16="http://schemas.microsoft.com/office/drawing/2014/main" id="{75B9D116-EC25-6342-8F4D-7B46E6625DBB}"/>
                </a:ext>
              </a:extLst>
            </p:cNvPr>
            <p:cNvSpPr/>
            <p:nvPr/>
          </p:nvSpPr>
          <p:spPr>
            <a:xfrm>
              <a:off x="443019" y="2727388"/>
              <a:ext cx="2625034" cy="1410646"/>
            </a:xfrm>
            <a:prstGeom prst="frame">
              <a:avLst>
                <a:gd name="adj1" fmla="val 340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Frame 15">
              <a:extLst>
                <a:ext uri="{FF2B5EF4-FFF2-40B4-BE49-F238E27FC236}">
                  <a16:creationId xmlns:a16="http://schemas.microsoft.com/office/drawing/2014/main" id="{B1CE1C56-1AD4-E542-B98B-573EC5C1CCFF}"/>
                </a:ext>
              </a:extLst>
            </p:cNvPr>
            <p:cNvSpPr/>
            <p:nvPr/>
          </p:nvSpPr>
          <p:spPr>
            <a:xfrm>
              <a:off x="1100067" y="4758189"/>
              <a:ext cx="2755233" cy="998567"/>
            </a:xfrm>
            <a:prstGeom prst="frame">
              <a:avLst>
                <a:gd name="adj1" fmla="val 340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7" name="TextBox 16">
              <a:extLst>
                <a:ext uri="{FF2B5EF4-FFF2-40B4-BE49-F238E27FC236}">
                  <a16:creationId xmlns:a16="http://schemas.microsoft.com/office/drawing/2014/main" id="{64A0521B-78D5-A54F-B693-6981EA0018EF}"/>
                </a:ext>
              </a:extLst>
            </p:cNvPr>
            <p:cNvSpPr txBox="1"/>
            <p:nvPr/>
          </p:nvSpPr>
          <p:spPr>
            <a:xfrm>
              <a:off x="1587599" y="5037076"/>
              <a:ext cx="1849224" cy="338555"/>
            </a:xfrm>
            <a:prstGeom prst="rect">
              <a:avLst/>
            </a:prstGeom>
            <a:solidFill>
              <a:schemeClr val="accent4">
                <a:lumMod val="40000"/>
                <a:lumOff val="60000"/>
              </a:schemeClr>
            </a:solidFill>
            <a:ln>
              <a:solidFill>
                <a:schemeClr val="tx1"/>
              </a:solidFill>
            </a:ln>
          </p:spPr>
          <p:txBody>
            <a:bodyPr wrap="none" rtlCol="0">
              <a:spAutoFit/>
            </a:bodyPr>
            <a:lstStyle/>
            <a:p>
              <a:r>
                <a:rPr lang="en-US" sz="1050" b="1" dirty="0"/>
                <a:t>TEACHER</a:t>
              </a:r>
              <a:r>
                <a:rPr lang="en-US" sz="1050" dirty="0"/>
                <a:t> </a:t>
              </a:r>
              <a:r>
                <a:rPr lang="en-US" sz="1050" b="1" dirty="0"/>
                <a:t>RESOURCES</a:t>
              </a:r>
            </a:p>
          </p:txBody>
        </p:sp>
        <p:sp>
          <p:nvSpPr>
            <p:cNvPr id="4" name="Down Arrow 3">
              <a:extLst>
                <a:ext uri="{FF2B5EF4-FFF2-40B4-BE49-F238E27FC236}">
                  <a16:creationId xmlns:a16="http://schemas.microsoft.com/office/drawing/2014/main" id="{2370C428-1D15-9E49-9148-4172EA4305DB}"/>
                </a:ext>
              </a:extLst>
            </p:cNvPr>
            <p:cNvSpPr/>
            <p:nvPr/>
          </p:nvSpPr>
          <p:spPr>
            <a:xfrm rot="3652171" flipH="1">
              <a:off x="2748232" y="1240335"/>
              <a:ext cx="196452" cy="188790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own Arrow 21">
              <a:extLst>
                <a:ext uri="{FF2B5EF4-FFF2-40B4-BE49-F238E27FC236}">
                  <a16:creationId xmlns:a16="http://schemas.microsoft.com/office/drawing/2014/main" id="{77FD9B11-9BBB-304D-953D-10C5F82C33C1}"/>
                </a:ext>
              </a:extLst>
            </p:cNvPr>
            <p:cNvSpPr/>
            <p:nvPr/>
          </p:nvSpPr>
          <p:spPr>
            <a:xfrm rot="20370516">
              <a:off x="1947825" y="4124576"/>
              <a:ext cx="202848" cy="658105"/>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Down Arrow 22">
              <a:extLst>
                <a:ext uri="{FF2B5EF4-FFF2-40B4-BE49-F238E27FC236}">
                  <a16:creationId xmlns:a16="http://schemas.microsoft.com/office/drawing/2014/main" id="{7B1F35D8-F8DE-6544-B1B0-F6DA0519DAF2}"/>
                </a:ext>
              </a:extLst>
            </p:cNvPr>
            <p:cNvSpPr/>
            <p:nvPr/>
          </p:nvSpPr>
          <p:spPr>
            <a:xfrm rot="17692870">
              <a:off x="4040448" y="3221156"/>
              <a:ext cx="151825" cy="246494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a:extLst>
                <a:ext uri="{FF2B5EF4-FFF2-40B4-BE49-F238E27FC236}">
                  <a16:creationId xmlns:a16="http://schemas.microsoft.com/office/drawing/2014/main" id="{C168CE3A-C9AE-B942-B89D-131FD8A04FCA}"/>
                </a:ext>
              </a:extLst>
            </p:cNvPr>
            <p:cNvSpPr/>
            <p:nvPr/>
          </p:nvSpPr>
          <p:spPr>
            <a:xfrm>
              <a:off x="3906879" y="5209674"/>
              <a:ext cx="1341102" cy="216568"/>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own Arrow 29">
              <a:extLst>
                <a:ext uri="{FF2B5EF4-FFF2-40B4-BE49-F238E27FC236}">
                  <a16:creationId xmlns:a16="http://schemas.microsoft.com/office/drawing/2014/main" id="{B9D35A05-7723-6141-B37D-003F3F4A0823}"/>
                </a:ext>
              </a:extLst>
            </p:cNvPr>
            <p:cNvSpPr/>
            <p:nvPr/>
          </p:nvSpPr>
          <p:spPr>
            <a:xfrm rot="8689408" flipH="1">
              <a:off x="6351232" y="1857763"/>
              <a:ext cx="303673" cy="274905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0726907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7345" name="Picture 2" descr="URB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597" y="2969187"/>
            <a:ext cx="4669453" cy="3307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474138" y="455275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0315893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409" name="Picture 3"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6" y="23353"/>
            <a:ext cx="9144000" cy="6834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55BEBF2D-D299-D649-8CE5-A1E8A1CA717D}"/>
              </a:ext>
            </a:extLst>
          </p:cNvPr>
          <p:cNvSpPr txBox="1"/>
          <p:nvPr/>
        </p:nvSpPr>
        <p:spPr>
          <a:xfrm>
            <a:off x="1493663" y="1280160"/>
            <a:ext cx="7031092" cy="1200329"/>
          </a:xfrm>
          <a:prstGeom prst="rect">
            <a:avLst/>
          </a:prstGeom>
          <a:noFill/>
        </p:spPr>
        <p:txBody>
          <a:bodyPr wrap="none" rtlCol="0">
            <a:spAutoFit/>
          </a:bodyPr>
          <a:lstStyle/>
          <a:p>
            <a:pPr algn="ctr"/>
            <a:r>
              <a:rPr lang="en-US" sz="2400" dirty="0">
                <a:solidFill>
                  <a:srgbClr val="FFFF00"/>
                </a:solidFill>
              </a:rPr>
              <a:t>1. What other activities would fulfill your missions?</a:t>
            </a:r>
          </a:p>
          <a:p>
            <a:pPr algn="ctr"/>
            <a:endParaRPr lang="en-US" sz="2400" dirty="0">
              <a:solidFill>
                <a:srgbClr val="FFFF00"/>
              </a:solidFill>
            </a:endParaRPr>
          </a:p>
          <a:p>
            <a:pPr algn="ctr"/>
            <a:r>
              <a:rPr lang="en-US" sz="2400" dirty="0">
                <a:solidFill>
                  <a:srgbClr val="FFFF00"/>
                </a:solidFill>
              </a:rPr>
              <a:t>2. How can we best evaluate impacts?</a:t>
            </a:r>
          </a:p>
        </p:txBody>
      </p:sp>
    </p:spTree>
    <p:extLst>
      <p:ext uri="{BB962C8B-B14F-4D97-AF65-F5344CB8AC3E}">
        <p14:creationId xmlns:p14="http://schemas.microsoft.com/office/powerpoint/2010/main" val="4415168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3553" name="Picture 4" descr="nalclimbinginm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06" y="45602"/>
            <a:ext cx="436562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9922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61970"/>
            <a:ext cx="9143786" cy="6458493"/>
            <a:chOff x="-32689" y="127680"/>
            <a:chExt cx="9143786" cy="6458493"/>
          </a:xfrm>
        </p:grpSpPr>
        <p:grpSp>
          <p:nvGrpSpPr>
            <p:cNvPr id="5" name="Group 4"/>
            <p:cNvGrpSpPr/>
            <p:nvPr/>
          </p:nvGrpSpPr>
          <p:grpSpPr>
            <a:xfrm>
              <a:off x="-32689" y="127680"/>
              <a:ext cx="9143786" cy="6458493"/>
              <a:chOff x="-32689" y="127680"/>
              <a:chExt cx="9143786" cy="6458493"/>
            </a:xfrm>
          </p:grpSpPr>
          <p:grpSp>
            <p:nvGrpSpPr>
              <p:cNvPr id="3" name="Group 2"/>
              <p:cNvGrpSpPr/>
              <p:nvPr/>
            </p:nvGrpSpPr>
            <p:grpSpPr>
              <a:xfrm>
                <a:off x="-32689" y="127680"/>
                <a:ext cx="9143786" cy="6458493"/>
                <a:chOff x="-32689" y="-482635"/>
                <a:chExt cx="9143786" cy="6458493"/>
              </a:xfrm>
            </p:grpSpPr>
            <p:grpSp>
              <p:nvGrpSpPr>
                <p:cNvPr id="608258" name="Group 2"/>
                <p:cNvGrpSpPr>
                  <a:grpSpLocks/>
                </p:cNvGrpSpPr>
                <p:nvPr/>
              </p:nvGrpSpPr>
              <p:grpSpPr bwMode="auto">
                <a:xfrm>
                  <a:off x="-32689" y="4368936"/>
                  <a:ext cx="9143786" cy="1606922"/>
                  <a:chOff x="-1055" y="2874"/>
                  <a:chExt cx="8125" cy="1589"/>
                </a:xfrm>
              </p:grpSpPr>
              <p:pic>
                <p:nvPicPr>
                  <p:cNvPr id="608259" name="Picture 3" descr="cleantree"/>
                  <p:cNvPicPr>
                    <a:picLocks noChangeAspect="1" noChangeArrowheads="1"/>
                  </p:cNvPicPr>
                  <p:nvPr/>
                </p:nvPicPr>
                <p:blipFill rotWithShape="1">
                  <a:blip r:embed="rId3">
                    <a:alphaModFix amt="43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22"/>
                  <a:stretch/>
                </p:blipFill>
                <p:spPr bwMode="auto">
                  <a:xfrm>
                    <a:off x="1049" y="2874"/>
                    <a:ext cx="3693" cy="1589"/>
                  </a:xfrm>
                  <a:prstGeom prst="rect">
                    <a:avLst/>
                  </a:prstGeom>
                  <a:noFill/>
                  <a:extLst>
                    <a:ext uri="{909E8E84-426E-40dd-AFC4-6F175D3DCCD1}">
                      <a14:hiddenFill xmlns:a14="http://schemas.microsoft.com/office/drawing/2010/main" xmlns="">
                        <a:solidFill>
                          <a:srgbClr val="FFFFFF"/>
                        </a:solidFill>
                      </a14:hiddenFill>
                    </a:ext>
                  </a:extLst>
                </p:spPr>
              </p:pic>
              <p:sp>
                <p:nvSpPr>
                  <p:cNvPr id="608260" name="Line 4"/>
                  <p:cNvSpPr>
                    <a:spLocks noChangeShapeType="1"/>
                  </p:cNvSpPr>
                  <p:nvPr/>
                </p:nvSpPr>
                <p:spPr bwMode="auto">
                  <a:xfrm flipV="1">
                    <a:off x="-1055" y="2874"/>
                    <a:ext cx="81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2000"/>
                  </a:p>
                </p:txBody>
              </p:sp>
            </p:grpSp>
            <p:pic>
              <p:nvPicPr>
                <p:cNvPr id="30" name="Picture 3" descr="cleantree"/>
                <p:cNvPicPr>
                  <a:picLocks noChangeAspect="1" noChangeArrowheads="1"/>
                </p:cNvPicPr>
                <p:nvPr/>
              </p:nvPicPr>
              <p:blipFill rotWithShape="1">
                <a:blip r:embed="rId5">
                  <a:alphaModFix amt="43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41512"/>
                <a:stretch/>
              </p:blipFill>
              <p:spPr bwMode="auto">
                <a:xfrm>
                  <a:off x="1814370" y="-482635"/>
                  <a:ext cx="5117462" cy="3648947"/>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rapezoid 30"/>
                <p:cNvSpPr/>
                <p:nvPr/>
              </p:nvSpPr>
              <p:spPr>
                <a:xfrm>
                  <a:off x="4304999" y="2441332"/>
                  <a:ext cx="449984" cy="1944099"/>
                </a:xfrm>
                <a:prstGeom prst="trapezoid">
                  <a:avLst/>
                </a:prstGeom>
                <a:solidFill>
                  <a:schemeClr val="bg1">
                    <a:lumMod val="50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 name="Rectangle 1"/>
              <p:cNvSpPr/>
              <p:nvPr/>
            </p:nvSpPr>
            <p:spPr>
              <a:xfrm rot="21336051">
                <a:off x="4721995" y="3292268"/>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rot="330909">
                <a:off x="3440081" y="3186465"/>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p:cNvSpPr txBox="1"/>
            <p:nvPr/>
          </p:nvSpPr>
          <p:spPr>
            <a:xfrm>
              <a:off x="970488" y="5852706"/>
              <a:ext cx="2729283" cy="461665"/>
            </a:xfrm>
            <a:prstGeom prst="rect">
              <a:avLst/>
            </a:prstGeom>
            <a:solidFill>
              <a:schemeClr val="accent2">
                <a:lumMod val="20000"/>
                <a:lumOff val="80000"/>
              </a:schemeClr>
            </a:solidFill>
          </p:spPr>
          <p:txBody>
            <a:bodyPr wrap="none" rtlCol="0">
              <a:spAutoFit/>
            </a:bodyPr>
            <a:lstStyle/>
            <a:p>
              <a:r>
                <a:rPr lang="en-US" sz="2400" dirty="0"/>
                <a:t>Academic Science</a:t>
              </a:r>
            </a:p>
          </p:txBody>
        </p:sp>
        <p:sp>
          <p:nvSpPr>
            <p:cNvPr id="14" name="TextBox 13"/>
            <p:cNvSpPr txBox="1"/>
            <p:nvPr/>
          </p:nvSpPr>
          <p:spPr>
            <a:xfrm>
              <a:off x="1464474" y="1557096"/>
              <a:ext cx="1365127" cy="830997"/>
            </a:xfrm>
            <a:prstGeom prst="rect">
              <a:avLst/>
            </a:prstGeom>
            <a:solidFill>
              <a:srgbClr val="92D050"/>
            </a:solidFill>
            <a:ln>
              <a:solidFill>
                <a:schemeClr val="tx1"/>
              </a:solidFill>
            </a:ln>
          </p:spPr>
          <p:txBody>
            <a:bodyPr wrap="none" rtlCol="0">
              <a:spAutoFit/>
            </a:bodyPr>
            <a:lstStyle/>
            <a:p>
              <a:pPr algn="ctr"/>
              <a:r>
                <a:rPr lang="en-US" sz="2400" dirty="0"/>
                <a:t>Science</a:t>
              </a:r>
            </a:p>
            <a:p>
              <a:pPr algn="ctr"/>
              <a:r>
                <a:rPr lang="en-US" sz="2400" dirty="0"/>
                <a:t>Lectures</a:t>
              </a:r>
            </a:p>
          </p:txBody>
        </p:sp>
        <p:sp>
          <p:nvSpPr>
            <p:cNvPr id="15" name="TextBox 14"/>
            <p:cNvSpPr txBox="1"/>
            <p:nvPr/>
          </p:nvSpPr>
          <p:spPr>
            <a:xfrm>
              <a:off x="3374044" y="332821"/>
              <a:ext cx="1998113" cy="830997"/>
            </a:xfrm>
            <a:prstGeom prst="rect">
              <a:avLst/>
            </a:prstGeom>
            <a:solidFill>
              <a:srgbClr val="92D050"/>
            </a:solidFill>
            <a:ln>
              <a:solidFill>
                <a:schemeClr val="tx1"/>
              </a:solidFill>
            </a:ln>
          </p:spPr>
          <p:txBody>
            <a:bodyPr wrap="none" rtlCol="0">
              <a:spAutoFit/>
            </a:bodyPr>
            <a:lstStyle/>
            <a:p>
              <a:pPr algn="ctr"/>
              <a:r>
                <a:rPr lang="en-US" sz="2400" dirty="0"/>
                <a:t>Conservation</a:t>
              </a:r>
            </a:p>
            <a:p>
              <a:pPr algn="ctr"/>
              <a:r>
                <a:rPr lang="en-US" sz="2400" dirty="0"/>
                <a:t>Projects</a:t>
              </a:r>
            </a:p>
          </p:txBody>
        </p:sp>
        <p:sp>
          <p:nvSpPr>
            <p:cNvPr id="16" name="TextBox 15"/>
            <p:cNvSpPr txBox="1"/>
            <p:nvPr/>
          </p:nvSpPr>
          <p:spPr>
            <a:xfrm>
              <a:off x="5842967" y="1436271"/>
              <a:ext cx="1296449" cy="830997"/>
            </a:xfrm>
            <a:prstGeom prst="rect">
              <a:avLst/>
            </a:prstGeom>
            <a:solidFill>
              <a:srgbClr val="92D050"/>
            </a:solidFill>
            <a:ln>
              <a:solidFill>
                <a:schemeClr val="tx1"/>
              </a:solidFill>
            </a:ln>
          </p:spPr>
          <p:txBody>
            <a:bodyPr wrap="none" rtlCol="0">
              <a:spAutoFit/>
            </a:bodyPr>
            <a:lstStyle/>
            <a:p>
              <a:pPr algn="ctr"/>
              <a:r>
                <a:rPr lang="en-US" sz="2400" dirty="0"/>
                <a:t>Nature</a:t>
              </a:r>
            </a:p>
            <a:p>
              <a:pPr algn="ctr"/>
              <a:r>
                <a:rPr lang="en-US" sz="2400" dirty="0"/>
                <a:t>Imagery</a:t>
              </a:r>
            </a:p>
          </p:txBody>
        </p:sp>
        <p:sp>
          <p:nvSpPr>
            <p:cNvPr id="19" name="TextBox 18"/>
            <p:cNvSpPr txBox="1"/>
            <p:nvPr/>
          </p:nvSpPr>
          <p:spPr>
            <a:xfrm>
              <a:off x="5372157" y="5815813"/>
              <a:ext cx="2030649" cy="461665"/>
            </a:xfrm>
            <a:prstGeom prst="rect">
              <a:avLst/>
            </a:prstGeom>
            <a:solidFill>
              <a:schemeClr val="accent2">
                <a:lumMod val="20000"/>
                <a:lumOff val="80000"/>
              </a:schemeClr>
            </a:solidFill>
          </p:spPr>
          <p:txBody>
            <a:bodyPr wrap="square" rtlCol="0">
              <a:spAutoFit/>
            </a:bodyPr>
            <a:lstStyle/>
            <a:p>
              <a:r>
                <a:rPr lang="en-US" sz="2400" dirty="0"/>
                <a:t>Conservation</a:t>
              </a:r>
            </a:p>
          </p:txBody>
        </p:sp>
      </p:grpSp>
    </p:spTree>
    <p:extLst>
      <p:ext uri="{BB962C8B-B14F-4D97-AF65-F5344CB8AC3E}">
        <p14:creationId xmlns:p14="http://schemas.microsoft.com/office/powerpoint/2010/main" val="369563362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6955</TotalTime>
  <Words>2515</Words>
  <Application>Microsoft Office PowerPoint</Application>
  <PresentationFormat>On-screen Show (4:3)</PresentationFormat>
  <Paragraphs>350</Paragraphs>
  <Slides>70</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7" baseType="lpstr">
      <vt:lpstr>Arial</vt:lpstr>
      <vt:lpstr>Arial Unicode MS</vt:lpstr>
      <vt:lpstr>Calibri</vt:lpstr>
      <vt:lpstr>Helvetica</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Sage Grouse Habitat Conservation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skills and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Unuversity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Nalini Nadkarni</dc:creator>
  <cp:lastModifiedBy>Charlesworth, Amanda</cp:lastModifiedBy>
  <cp:revision>206</cp:revision>
  <dcterms:created xsi:type="dcterms:W3CDTF">2011-09-20T14:24:31Z</dcterms:created>
  <dcterms:modified xsi:type="dcterms:W3CDTF">2019-09-13T21:31:04Z</dcterms:modified>
</cp:coreProperties>
</file>